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95" r:id="rId3"/>
    <p:sldMasterId id="2147483702" r:id="rId4"/>
  </p:sldMasterIdLst>
  <p:notesMasterIdLst>
    <p:notesMasterId r:id="rId75"/>
  </p:notesMasterIdLst>
  <p:sldIdLst>
    <p:sldId id="708" r:id="rId5"/>
    <p:sldId id="1004" r:id="rId6"/>
    <p:sldId id="1011" r:id="rId7"/>
    <p:sldId id="970" r:id="rId8"/>
    <p:sldId id="1010" r:id="rId9"/>
    <p:sldId id="1012" r:id="rId10"/>
    <p:sldId id="966" r:id="rId11"/>
    <p:sldId id="1013" r:id="rId12"/>
    <p:sldId id="1071" r:id="rId13"/>
    <p:sldId id="775" r:id="rId14"/>
    <p:sldId id="776" r:id="rId15"/>
    <p:sldId id="777" r:id="rId16"/>
    <p:sldId id="1014" r:id="rId17"/>
    <p:sldId id="1034" r:id="rId18"/>
    <p:sldId id="1035" r:id="rId19"/>
    <p:sldId id="1036" r:id="rId20"/>
    <p:sldId id="1037" r:id="rId21"/>
    <p:sldId id="1038" r:id="rId22"/>
    <p:sldId id="1019" r:id="rId23"/>
    <p:sldId id="1020" r:id="rId24"/>
    <p:sldId id="1021" r:id="rId25"/>
    <p:sldId id="1022" r:id="rId26"/>
    <p:sldId id="1016" r:id="rId27"/>
    <p:sldId id="1047" r:id="rId28"/>
    <p:sldId id="1048" r:id="rId29"/>
    <p:sldId id="991" r:id="rId30"/>
    <p:sldId id="1040" r:id="rId31"/>
    <p:sldId id="528" r:id="rId32"/>
    <p:sldId id="1018" r:id="rId33"/>
    <p:sldId id="534" r:id="rId34"/>
    <p:sldId id="1027" r:id="rId35"/>
    <p:sldId id="1028" r:id="rId36"/>
    <p:sldId id="1029" r:id="rId37"/>
    <p:sldId id="1033" r:id="rId38"/>
    <p:sldId id="986" r:id="rId39"/>
    <p:sldId id="538" r:id="rId40"/>
    <p:sldId id="1041" r:id="rId41"/>
    <p:sldId id="1042" r:id="rId42"/>
    <p:sldId id="1043" r:id="rId43"/>
    <p:sldId id="1024" r:id="rId44"/>
    <p:sldId id="1025" r:id="rId45"/>
    <p:sldId id="1023" r:id="rId46"/>
    <p:sldId id="1044" r:id="rId47"/>
    <p:sldId id="1045" r:id="rId48"/>
    <p:sldId id="1049" r:id="rId49"/>
    <p:sldId id="734" r:id="rId50"/>
    <p:sldId id="1050" r:id="rId51"/>
    <p:sldId id="1051" r:id="rId52"/>
    <p:sldId id="1052" r:id="rId53"/>
    <p:sldId id="1053" r:id="rId54"/>
    <p:sldId id="781" r:id="rId55"/>
    <p:sldId id="1054" r:id="rId56"/>
    <p:sldId id="1056" r:id="rId57"/>
    <p:sldId id="1055" r:id="rId58"/>
    <p:sldId id="1026" r:id="rId59"/>
    <p:sldId id="1070" r:id="rId60"/>
    <p:sldId id="1061" r:id="rId61"/>
    <p:sldId id="1058" r:id="rId62"/>
    <p:sldId id="1031" r:id="rId63"/>
    <p:sldId id="1060" r:id="rId64"/>
    <p:sldId id="1062" r:id="rId65"/>
    <p:sldId id="1064" r:id="rId66"/>
    <p:sldId id="1030" r:id="rId67"/>
    <p:sldId id="1066" r:id="rId68"/>
    <p:sldId id="1039" r:id="rId69"/>
    <p:sldId id="1067" r:id="rId70"/>
    <p:sldId id="1068" r:id="rId71"/>
    <p:sldId id="1069" r:id="rId72"/>
    <p:sldId id="763" r:id="rId73"/>
    <p:sldId id="1046" r:id="rId7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23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presProps" Target="pres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BEC83D-1DD0-D44D-8E70-F6881FE5A0FF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F46AAD-9495-2B42-9459-BA362D26D0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592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doi.org/10.5281/zenodo.369530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Image: Research Data Management: making it possible to </a:t>
            </a:r>
            <a:r>
              <a:rPr lang="en-US" err="1"/>
              <a:t>retreive</a:t>
            </a:r>
            <a:r>
              <a:rPr lang="en-US"/>
              <a:t> data from last year. </a:t>
            </a:r>
            <a:r>
              <a:rPr lang="en-US" i="1"/>
              <a:t>The Turing Way</a:t>
            </a:r>
            <a:r>
              <a:rPr lang="en-US"/>
              <a:t> project illustration by </a:t>
            </a:r>
            <a:r>
              <a:rPr lang="en-US" err="1"/>
              <a:t>Scriberia</a:t>
            </a:r>
            <a:r>
              <a:rPr lang="en-US"/>
              <a:t>. Original version on </a:t>
            </a:r>
            <a:r>
              <a:rPr lang="en-US" err="1"/>
              <a:t>Zenodo</a:t>
            </a:r>
            <a:r>
              <a:rPr lang="en-US"/>
              <a:t>. </a:t>
            </a:r>
            <a:r>
              <a:rPr lang="en-US">
                <a:hlinkClick r:id="rId3"/>
              </a:rPr>
              <a:t>http://doi.org/10.5281/zenodo.3695300</a:t>
            </a:r>
            <a:endParaRPr lang="en-GB"/>
          </a:p>
          <a:p>
            <a:endParaRPr lang="en-GB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3415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048D9C-4196-2536-A61E-A91D0FB907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FBB56E-57F1-2D41-10B5-DDA3B1B1A9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4734F0C-3BB4-3F55-A480-930A5808E81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Research data management concerns the way you collect, analyze, store, share, archive and publish research data, to satisfy the needs of current and future data users​.</a:t>
            </a:r>
          </a:p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AF33FD-BDCF-09B3-0412-61F94F7474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47899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015295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617620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95348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26E767-22F5-EACE-7ACB-1E7B22A4B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9B7B7C-74ED-0792-3732-46B70FC34C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D68E1-1260-72B8-FA2A-ED7249F0C3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C88384-9C26-1ADC-C9A1-C9B23916F0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376809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C3FDE-CB4F-AFE3-1243-DF824F498B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1EB0032-22E7-A065-5F2D-B0E6168D88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B6A5B0C-D70E-7F71-22D0-BF1B8702969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4ED9BF-9073-EF57-8CCD-14BB67C2EAE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29497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0793D-B86B-F8F0-14C6-4DB7D7C7B5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9EAE65A-FB04-9A47-6540-AA0A4CF8D7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2FF589B-562A-5A6A-7F41-3055C524C6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150556-F573-6E6C-ADF3-21A2B8CD28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414330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724098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99072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We can have a visual of Open Data being on one end of a continuum, before the FAIR data</a:t>
            </a:r>
          </a:p>
          <a:p>
            <a:r>
              <a:rPr lang="en-US">
                <a:ea typeface="Calibri"/>
                <a:cs typeface="Calibri"/>
              </a:rPr>
              <a:t>(Start with FAIR, and if there's no restriction, make your data Open Data)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743132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46D333-56A9-5952-FA99-B007836887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C23DD2-9549-C650-83E3-6FABC97658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E08B9-8610-B62B-0CA8-EA606274A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Research data management concerns the way you collect, analyze, store, share, archive and publish research data, to satisfy the needs of current and future data users​.</a:t>
            </a:r>
          </a:p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B341A24-3603-C1A7-1C7B-EA1A3CE289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555122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/>
            </a:br>
            <a:r>
              <a:rPr lang="en-US"/>
              <a:t>Still, we can tell what’s inside: just like a canned tomato soup  -&gt; that’s why we have FAIR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0086395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1709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16908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192743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4530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Findable and accessible can be covered by being open, but not other two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03882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Open doesn’t mean FAIR</a:t>
            </a:r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470897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ea typeface="Calibri"/>
                <a:cs typeface="Calibri"/>
              </a:rPr>
              <a:t>Open data can be not FAIR. At the same time, FAIR data can be closed, not open.</a:t>
            </a:r>
            <a:endParaRPr lang="en-US"/>
          </a:p>
          <a:p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137801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8631434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2842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Traditionally, we thought research data as something to be consumed, with a dead end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5171881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284701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837322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42106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Now you collected data.</a:t>
            </a:r>
          </a:p>
          <a:p>
            <a:pPr marL="0" marR="0" lvl="0" indent="0" algn="l" defTabSz="685800" rtl="0" eaLnBrk="1" fontAlgn="auto" latinLnBrk="0" hangingPunct="1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900" b="1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How will you process and analyze?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6204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447976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81098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03534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9350D6-93BE-E607-D210-2E92642C69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74C67C-6F20-25DC-7DFF-2ED0FAE1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749542-F928-1590-747D-EB698B2432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06307D8-05E1-CAB3-604F-F390D1E6CA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62072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29AA77-58A7-6A53-D3CE-CE794A6F22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403F02-9F84-E683-FF80-71B53A2775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A2C5FC-8DA6-9955-43B4-7F816B4206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3C4F0E-D0E5-5D5F-0005-F31C82DAF8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9403727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9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>
                <a:solidFill>
                  <a:schemeClr val="bg1"/>
                </a:solidFill>
                <a:latin typeface="Aptos" panose="02110004020202020204"/>
              </a:rPr>
              <a:t>Research data management concerns the way you collect, analyze, store, share, archive and publish research data, to satisfy the needs of current and future data users​.</a:t>
            </a:r>
          </a:p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8687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0043526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EED7D5-8FF0-40A6-C503-570436A6E3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6E3C36-3EDE-58BF-46DD-4C6B48E28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43CAF5-73BE-959B-C494-57509A600E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3921C0-D883-F393-0B33-FA083C9EAA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326022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951157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1762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21E46F-4399-EFE0-BB8F-A7F080746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D43F83-EBDC-8E90-9598-7D75691D14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A46E04A-FE33-E4FD-A573-741EDC36FB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C95B50-880C-089B-E4F3-09110AB5049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741423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34770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05083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D7E127-3F19-4846-A4D1-8265BD9236DA}" type="slidenum">
              <a:rPr kumimoji="0" lang="LID4096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LID4096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62563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1EB54E-4E88-B96D-5F04-F8C2296D1D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C116F4-D28F-3837-BCCC-65E07836384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28567E-EAEA-FBA1-66AA-B1653631D0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B740BF-AB4A-C177-E70E-1BA1E0C82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353A6C-7D6C-4EE4-F6C4-468B9C9EC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46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0B6FC-2FE5-20AE-5FF6-AFE7FE0EE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360EBB1-310D-A7DB-51D7-01C530263D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4D34F0-22E5-7895-3C13-6E55D6A1B0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F77D2-4A59-1893-2227-4E1E358EBF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922233-62DE-A303-B25E-B7EFD5725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80916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6" y="782403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6" y="3517903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0BBDA4-8ECC-47A1-91AB-70E9928BA65E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6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932121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6" y="782403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366659E-E42E-406F-B0FC-3563E7625B6B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6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796986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8ED029D-3ECC-14FC-2BF2-1B4AFA6CB65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9ED3A10-4B90-26E1-7DC0-88DF5EC33A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82A91-AF03-243A-E862-FEED3DC9AA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5D3E86-D0D3-0930-57A9-EFB8A57A39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9119F7-FD84-2613-36BA-5CF20C25C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6634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99712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13311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528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15A644B-AD57-4849-BE21-4D56EB1FC22E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469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781059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2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5E638D5-D516-4E2F-9695-1FB33CC61B2C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2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3078155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2F3397F-155D-4A02-ABAA-AAFF581904C3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2" y="1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00786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1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877C1D7-149F-415B-A78A-132A5453379C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1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0577087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E8A42C1-3F57-43E7-AAE5-70238AC8A40C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5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5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39318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97E345-9938-E1B0-7159-91B842140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9F7242-E4F8-6301-F0BD-2253C52AD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A6B7A8-AFCC-7A2C-759D-06A0E0386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B465B6-C129-5242-1FD5-1613E9AB5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8CCB76-8845-7D36-5BF4-F789DA0A3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021017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8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117853E-1BFD-4F8E-B464-CD8DCD5874F7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3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8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6" y="2590803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1" y="2590803"/>
            <a:ext cx="2783417" cy="3500397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8" y="2590803"/>
            <a:ext cx="2783417" cy="3500397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9888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FCA13F-786B-4CD3-B3E0-33D62A259677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5806017" cy="6089651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69855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8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5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40E3094-13AC-411E-9F7B-6343E40D6D55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30133" cy="6089651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851042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169E858-0BE1-48FA-8FC7-5082DA92F793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3819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F52B13-8B12-4D8A-9796-0DDF38FD72A5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008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F0CB852-9BD1-404F-8981-A711EAAB556A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2" y="1732100"/>
            <a:ext cx="7056967" cy="3969600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4282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FD2F7CE-4EF0-43E2-9412-CF0DABABB0F9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0190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5" y="782402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6" y="3517902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CF6D914-1564-4E85-BEDA-3881613C593F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5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1628174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5" y="782402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E25CBDC-69BF-4CB1-B07F-1BC305F652DD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5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212417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80" y="1431307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49" y="1449200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chart by clicking on chart icon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77145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A839B-80FF-F244-4163-3F2EBD76FB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B3FF80-9ADE-5E50-066B-851DF8FE4F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80E472-2715-F366-98ED-3DB5D0285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8CAF81-28FE-DD10-1030-E06D65AED0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6C86E-C68C-CFD5-07BD-1780F88EB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273188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itl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7007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314252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343199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9" y="781059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4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F68926B-CD77-4515-AA2C-738EF52E2666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3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782238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6567ED1-F9F5-4415-B1C4-96143DA77FFB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3" y="1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141977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1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D4A5BD6-0E65-4C3C-9CAF-610901036B43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1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57559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847874-08D9-42D6-A10E-3D262EB64880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7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7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3481960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9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17E1043-69A3-48DF-97B2-5019FE08E905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4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9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7" y="2590804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2" y="2590804"/>
            <a:ext cx="2783417" cy="3500397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9" y="2590804"/>
            <a:ext cx="2783417" cy="3500397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20517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4DE0988-159D-4E10-9FBB-5F9112F0FDAF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3" y="1"/>
            <a:ext cx="5806017" cy="6089651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066270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8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6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607F1E8-2605-468F-AE55-A3458E57DDB7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30133" cy="6089651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3921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C6F9B-D36A-D00A-FC5E-150875D14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E9968A-5A80-D66B-3BBB-4A982DA886F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58496EF-DB1C-9428-FF5D-A548A74F63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5B825C-5EF5-6368-5B98-D6AA714976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F1ADE0-D95E-0241-1A28-50086C329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286D2-39B8-8983-CF3A-269E868F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38865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265405B-9A35-470B-B8BF-E82E777FB882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1065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370BFB8-C5D2-4C4B-929C-CB9E57BEEC81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07180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A6AC207-9A9E-4CA2-9770-3698CF821A61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3" y="1732100"/>
            <a:ext cx="7056967" cy="3969600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1123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6" y="782403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6" y="3517903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00BBDA4-8ECC-47A1-91AB-70E9928BA65E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6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434400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6" y="782403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3366659E-E42E-406F-B0FC-3563E7625B6B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6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76661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09FDD62-86EB-0C2B-A27A-C169A5D0A3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AAD206-38FC-4FF4-9DD4-B6B2DDB086D6}" type="datetimeFigureOut">
              <a:rPr lang="LID4096" smtClean="0"/>
              <a:t>11/18/24</a:t>
            </a:fld>
            <a:endParaRPr lang="LID4096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1888A-991E-4002-EFDC-5B7777AD42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ID4096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730F9-B554-6966-D6E7-B351E202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D5FBF1-11E8-48D8-A55D-143843BBB95B}" type="slidenum">
              <a:rPr lang="LID4096" smtClean="0"/>
              <a:t>‹#›</a:t>
            </a:fld>
            <a:endParaRPr lang="LID4096"/>
          </a:p>
        </p:txBody>
      </p:sp>
    </p:spTree>
    <p:extLst>
      <p:ext uri="{BB962C8B-B14F-4D97-AF65-F5344CB8AC3E}">
        <p14:creationId xmlns:p14="http://schemas.microsoft.com/office/powerpoint/2010/main" val="192112835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1667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5" y="2812610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344547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1" y="3078178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4080093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/>
              <a:t>This is an example of a 27 pt headline with 27 pt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/>
              <a:t>Tweede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898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F980D7-0D28-07AF-15AF-D4FD35E9C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BFC0D34-FCB3-86BF-F03C-89EB256E59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9C7EF2-B493-0444-4530-1502CFDA51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161ADE5-3A5B-EE50-A4E2-CA2AF55D5D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9995B6E-6320-4CB5-85C9-D6934D0EA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0ECFD2-0D93-3767-5A64-759DE80642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FB3A19C-5099-AB60-A3F2-13033643B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0A1CE94-712E-4518-998F-91F0AA4FB6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773992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1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4981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2123422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061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20163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top"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0878452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15697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-1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-1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7" y="6091768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1" y="5321301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0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38002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ex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NL" noProof="0"/>
              <a:t>This is an example of a 27 pt headline with 27 pt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latin typeface="Aptos" panose="020B0004020202020204" pitchFamily="34" charset="0"/>
              </a:defRPr>
            </a:lvl1pPr>
            <a:lvl2pPr>
              <a:defRPr>
                <a:latin typeface="Aptos" panose="020B0004020202020204" pitchFamily="34" charset="0"/>
              </a:defRPr>
            </a:lvl2pPr>
            <a:lvl3pPr>
              <a:defRPr>
                <a:latin typeface="Aptos" panose="020B0004020202020204" pitchFamily="34" charset="0"/>
              </a:defRPr>
            </a:lvl3pPr>
            <a:lvl4pPr>
              <a:defRPr>
                <a:latin typeface="Aptos" panose="020B0004020202020204" pitchFamily="34" charset="0"/>
              </a:defRPr>
            </a:lvl4pPr>
            <a:lvl5pPr>
              <a:defRPr>
                <a:latin typeface="Aptos" panose="020B0004020202020204" pitchFamily="34" charset="0"/>
              </a:defRPr>
            </a:lvl5pPr>
          </a:lstStyle>
          <a:p>
            <a:pPr lvl="0"/>
            <a:r>
              <a:rPr lang="en-NL" noProof="0"/>
              <a:t>Click to enter text</a:t>
            </a:r>
          </a:p>
          <a:p>
            <a:pPr lvl="1"/>
            <a:r>
              <a:rPr lang="en-NL" noProof="0"/>
              <a:t>Tweede </a:t>
            </a:r>
            <a:r>
              <a:rPr lang="en-NL" noProof="0" err="1"/>
              <a:t>niveau</a:t>
            </a:r>
            <a:endParaRPr lang="en-NL" noProof="0"/>
          </a:p>
          <a:p>
            <a:pPr lvl="2"/>
            <a:r>
              <a:rPr lang="en-NL" noProof="0" err="1"/>
              <a:t>Derde</a:t>
            </a:r>
            <a:r>
              <a:rPr lang="en-NL" noProof="0"/>
              <a:t> </a:t>
            </a:r>
            <a:r>
              <a:rPr lang="en-NL" noProof="0" err="1"/>
              <a:t>niveau</a:t>
            </a:r>
            <a:endParaRPr lang="en-NL" noProof="0"/>
          </a:p>
          <a:p>
            <a:pPr lvl="3"/>
            <a:r>
              <a:rPr lang="en-NL" noProof="0" err="1"/>
              <a:t>Vierde</a:t>
            </a:r>
            <a:r>
              <a:rPr lang="en-NL" noProof="0"/>
              <a:t> </a:t>
            </a:r>
            <a:r>
              <a:rPr lang="en-NL" noProof="0" err="1"/>
              <a:t>niveau</a:t>
            </a:r>
            <a:endParaRPr lang="en-NL" noProof="0"/>
          </a:p>
          <a:p>
            <a:pPr lvl="4"/>
            <a:r>
              <a:rPr lang="en-NL" noProof="0" err="1"/>
              <a:t>Vijfde</a:t>
            </a:r>
            <a:r>
              <a:rPr lang="en-NL" noProof="0"/>
              <a:t> </a:t>
            </a:r>
            <a:r>
              <a:rPr lang="en-NL" noProof="0" err="1"/>
              <a:t>niveau</a:t>
            </a:r>
            <a:endParaRPr lang="en-NL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endParaRPr lang="en-NL" noProof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r>
              <a:rPr lang="en-NL" noProof="0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>
            <a:lvl1pPr>
              <a:defRPr>
                <a:latin typeface="Aptos" panose="020B0004020202020204" pitchFamily="34" charset="0"/>
              </a:defRPr>
            </a:lvl1pPr>
          </a:lstStyle>
          <a:p>
            <a:fld id="{C194BDB0-F4EA-4DD6-8281-CCE2440D0CE0}" type="slidenum">
              <a:rPr lang="en-NL" noProof="0" smtClean="0"/>
              <a:pPr/>
              <a:t>‹#›</a:t>
            </a:fld>
            <a:endParaRPr lang="en-NL" noProof="0"/>
          </a:p>
        </p:txBody>
      </p:sp>
    </p:spTree>
    <p:extLst>
      <p:ext uri="{BB962C8B-B14F-4D97-AF65-F5344CB8AC3E}">
        <p14:creationId xmlns:p14="http://schemas.microsoft.com/office/powerpoint/2010/main" val="89748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781058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1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1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2108042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1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4672549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BBED8-EE07-F0FB-4318-0EBFA010D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B1B74D6-ADC4-7E37-8884-8A24389A6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7D755BB-A8BF-057B-FFEC-50DAF0BBFE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4579143-8493-B90C-8032-B37A4BC40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4585061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0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556929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4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4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182132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6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2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6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4" y="2590801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0" y="2590801"/>
            <a:ext cx="2783417" cy="350039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6" y="2590801"/>
            <a:ext cx="2783417" cy="3500397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1355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1" y="0"/>
            <a:ext cx="5806017" cy="6089651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065161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7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4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4030133" cy="6089651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932283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74301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light imag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background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1" y="1732100"/>
            <a:ext cx="7056967" cy="3969600"/>
          </a:xfrm>
        </p:spPr>
        <p:txBody>
          <a:bodyPr/>
          <a:lstStyle>
            <a:lvl1pPr marL="0" marR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2936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carlet background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63660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4" y="782401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3517901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4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394044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43FE6F1-E0A4-4342-3BE9-93FB1933A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1705A5B-CC41-BA2C-AAEC-B41BF1D9BF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4B20A3-1A3A-8BE5-8B69-2B21337B4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2255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4" y="782401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85901" y="6091200"/>
            <a:ext cx="10706099" cy="768000"/>
          </a:xfrm>
          <a:prstGeom prst="rect">
            <a:avLst/>
          </a:prstGeom>
        </p:spPr>
        <p:txBody>
          <a:bodyPr/>
          <a:lstStyle/>
          <a:p>
            <a:r>
              <a:rPr lang="en-GB"/>
              <a:t>Upload Your Data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" y="6091200"/>
            <a:ext cx="1485899" cy="763048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4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151749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 - Titl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1588255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811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1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78" indent="0" algn="ctr">
              <a:buNone/>
              <a:defRPr sz="2000"/>
            </a:lvl2pPr>
            <a:lvl3pPr marL="914354" indent="0" algn="ctr">
              <a:buNone/>
              <a:defRPr sz="1800"/>
            </a:lvl3pPr>
            <a:lvl4pPr marL="1371532" indent="0" algn="ctr">
              <a:buNone/>
              <a:defRPr sz="1600"/>
            </a:lvl4pPr>
            <a:lvl5pPr marL="1828709" indent="0" algn="ctr">
              <a:buNone/>
              <a:defRPr sz="1600"/>
            </a:lvl5pPr>
            <a:lvl6pPr marL="2285886" indent="0" algn="ctr">
              <a:buNone/>
              <a:defRPr sz="1600"/>
            </a:lvl6pPr>
            <a:lvl7pPr marL="2743062" indent="0" algn="ctr">
              <a:buNone/>
              <a:defRPr sz="1600"/>
            </a:lvl7pPr>
            <a:lvl8pPr marL="3200240" indent="0" algn="ctr">
              <a:buNone/>
              <a:defRPr sz="1600"/>
            </a:lvl8pPr>
            <a:lvl9pPr marL="3657418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69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5321302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1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082434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781059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2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45E638D5-D516-4E2F-9695-1FB33CC61B2C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2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78" indent="0">
              <a:buNone/>
              <a:defRPr sz="2000" b="1"/>
            </a:lvl2pPr>
            <a:lvl3pPr marL="914354" indent="0">
              <a:buNone/>
              <a:defRPr sz="1800" b="1"/>
            </a:lvl3pPr>
            <a:lvl4pPr marL="1371532" indent="0">
              <a:buNone/>
              <a:defRPr sz="1600" b="1"/>
            </a:lvl4pPr>
            <a:lvl5pPr marL="1828709" indent="0">
              <a:buNone/>
              <a:defRPr sz="1600" b="1"/>
            </a:lvl5pPr>
            <a:lvl6pPr marL="2285886" indent="0">
              <a:buNone/>
              <a:defRPr sz="1600" b="1"/>
            </a:lvl6pPr>
            <a:lvl7pPr marL="2743062" indent="0">
              <a:buNone/>
              <a:defRPr sz="1600" b="1"/>
            </a:lvl7pPr>
            <a:lvl8pPr marL="3200240" indent="0">
              <a:buNone/>
              <a:defRPr sz="1600" b="1"/>
            </a:lvl8pPr>
            <a:lvl9pPr marL="3657418" indent="0">
              <a:buNone/>
              <a:defRPr sz="16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3027192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2F3397F-155D-4A02-ABAA-AAFF581904C3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2" y="1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38100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1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6877C1D7-149F-415B-A78A-132A5453379C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1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349560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E8A42C1-3F57-43E7-AAE5-70238AC8A40C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5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5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255435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8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117853E-1BFD-4F8E-B464-CD8DCD5874F7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3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8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6" y="2590803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1" y="2590803"/>
            <a:ext cx="2783417" cy="3500397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8" y="2590803"/>
            <a:ext cx="2783417" cy="3500397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624050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2CFCA13F-786B-4CD3-B3E0-33D62A259677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2" y="1"/>
            <a:ext cx="5806017" cy="6089651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134798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89F93B-88D2-6791-972A-B36DA081F8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3F0A-AF2C-8EA5-74CC-F325D2F6269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2F5DE46-3992-70F0-DE9F-4251CE10A72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B024E6-6849-A1EA-19A1-0EE856EDA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E8E8DCC-403E-4259-F53F-3DCA2D0D90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148EAB-92C0-BAB7-8DE6-A68F7EC58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73244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8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5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D40E3094-13AC-411E-9F7B-6343E40D6D55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30133" cy="6089651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9466722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A169E858-0BE1-48FA-8FC7-5082DA92F793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801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Heading + full screen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BF52B13-8B12-4D8A-9796-0DDF38FD72A5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50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F0CB852-9BD1-404F-8981-A711EAAB556A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2" y="1732100"/>
            <a:ext cx="7056967" cy="3969600"/>
          </a:xfrm>
        </p:spPr>
        <p:txBody>
          <a:bodyPr/>
          <a:lstStyle>
            <a:lvl1pPr marL="0" marR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5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2339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able +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5" y="782402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US"/>
              <a:t>Sample slide with table and text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6" y="3517902"/>
            <a:ext cx="10084741" cy="21209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CF6D914-1564-4E85-BEDA-3881613C593F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8" name="Tijdelijke aanduiding voor tabel 7"/>
          <p:cNvSpPr>
            <a:spLocks noGrp="1"/>
          </p:cNvSpPr>
          <p:nvPr>
            <p:ph type="tbl" sz="quarter" idx="13" hasCustomPrompt="1"/>
          </p:nvPr>
        </p:nvSpPr>
        <p:spPr>
          <a:xfrm>
            <a:off x="1007535" y="1439335"/>
            <a:ext cx="10079567" cy="1536000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table</a:t>
            </a:r>
          </a:p>
        </p:txBody>
      </p:sp>
    </p:spTree>
    <p:extLst>
      <p:ext uri="{BB962C8B-B14F-4D97-AF65-F5344CB8AC3E}">
        <p14:creationId xmlns:p14="http://schemas.microsoft.com/office/powerpoint/2010/main" val="2550342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7535" y="782402"/>
            <a:ext cx="10084741" cy="688452"/>
          </a:xfrm>
        </p:spPr>
        <p:txBody>
          <a:bodyPr wrap="none"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Example chart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E25CBDC-69BF-4CB1-B07F-1BC305F652DD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ijdelijke aanduiding voor grafiek 8"/>
          <p:cNvSpPr>
            <a:spLocks noGrp="1"/>
          </p:cNvSpPr>
          <p:nvPr>
            <p:ph type="chart" sz="quarter" idx="13" hasCustomPrompt="1"/>
          </p:nvPr>
        </p:nvSpPr>
        <p:spPr>
          <a:xfrm>
            <a:off x="1007535" y="1439333"/>
            <a:ext cx="10079567" cy="4199467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chart</a:t>
            </a:r>
          </a:p>
        </p:txBody>
      </p:sp>
    </p:spTree>
    <p:extLst>
      <p:ext uri="{BB962C8B-B14F-4D97-AF65-F5344CB8AC3E}">
        <p14:creationId xmlns:p14="http://schemas.microsoft.com/office/powerpoint/2010/main" val="2957823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Grafi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sz="2600" b="0"/>
            </a:lvl1pPr>
          </a:lstStyle>
          <a:p>
            <a:r>
              <a:rPr lang="en-US"/>
              <a:t>Chart title</a:t>
            </a:r>
          </a:p>
        </p:txBody>
      </p:sp>
      <p:sp>
        <p:nvSpPr>
          <p:cNvPr id="5" name="Tijdelijke aanduiding voor voettekst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Tijdelijke aanduiding voor dianumm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B7CEC10D-CD46-426F-915E-6C78530279CB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jdelijke aanduiding voor grafiek 7"/>
          <p:cNvSpPr>
            <a:spLocks noGrp="1"/>
          </p:cNvSpPr>
          <p:nvPr>
            <p:ph type="chart" sz="quarter" idx="13" hasCustomPrompt="1"/>
          </p:nvPr>
        </p:nvSpPr>
        <p:spPr>
          <a:xfrm>
            <a:off x="1086680" y="1431307"/>
            <a:ext cx="9939131" cy="4323452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Chart</a:t>
            </a:r>
          </a:p>
        </p:txBody>
      </p:sp>
      <p:sp>
        <p:nvSpPr>
          <p:cNvPr id="9" name="Tekstvak 8"/>
          <p:cNvSpPr txBox="1"/>
          <p:nvPr userDrawn="1"/>
        </p:nvSpPr>
        <p:spPr>
          <a:xfrm>
            <a:off x="-2425149" y="1449200"/>
            <a:ext cx="2305879" cy="246221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r>
              <a:rPr lang="en-US" sz="1000" baseline="0">
                <a:solidFill>
                  <a:schemeClr val="tx1"/>
                </a:solidFill>
              </a:rPr>
              <a:t>Add chart by clicking on chart icon</a:t>
            </a:r>
            <a:endParaRPr lang="en-US" sz="10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9657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at th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Black75"/>
          <p:cNvSpPr/>
          <p:nvPr userDrawn="1"/>
        </p:nvSpPr>
        <p:spPr>
          <a:xfrm>
            <a:off x="0" y="100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1008065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top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2064000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00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255907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in the midd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lack75"/>
          <p:cNvSpPr/>
          <p:nvPr userDrawn="1"/>
        </p:nvSpPr>
        <p:spPr>
          <a:xfrm>
            <a:off x="0" y="244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2447399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in the middle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3504129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4006089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 - Title at th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Black75"/>
          <p:cNvSpPr/>
          <p:nvPr userDrawn="1"/>
        </p:nvSpPr>
        <p:spPr>
          <a:xfrm>
            <a:off x="0" y="3888000"/>
            <a:ext cx="12192000" cy="1440000"/>
          </a:xfrm>
          <a:prstGeom prst="rect">
            <a:avLst/>
          </a:prstGeom>
          <a:solidFill>
            <a:schemeClr val="tx1"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2" y="3886732"/>
            <a:ext cx="12191999" cy="1056000"/>
          </a:xfrm>
          <a:solidFill>
            <a:schemeClr val="tx2">
              <a:alpha val="50000"/>
            </a:schemeClr>
          </a:solidFill>
        </p:spPr>
        <p:txBody>
          <a:bodyPr lIns="756000" rIns="1962000" anchor="ctr"/>
          <a:lstStyle>
            <a:lvl1pPr algn="l">
              <a:lnSpc>
                <a:spcPts val="3067"/>
              </a:lnSpc>
              <a:defRPr sz="2933">
                <a:solidFill>
                  <a:schemeClr val="bg1"/>
                </a:solidFill>
              </a:defRPr>
            </a:lvl1pPr>
          </a:lstStyle>
          <a:p>
            <a:r>
              <a:rPr lang="en-GB"/>
              <a:t>Example of a title at the bottom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2" y="4944788"/>
            <a:ext cx="12191999" cy="384000"/>
          </a:xfrm>
          <a:solidFill>
            <a:schemeClr val="tx2">
              <a:alpha val="50000"/>
            </a:schemeClr>
          </a:solidFill>
          <a:ln>
            <a:noFill/>
          </a:ln>
        </p:spPr>
        <p:txBody>
          <a:bodyPr wrap="none" lIns="756000" tIns="18000" rIns="1962000"/>
          <a:lstStyle>
            <a:lvl1pPr marL="0" indent="0" algn="l">
              <a:buNone/>
              <a:defRPr sz="1333" b="1" cap="all" baseline="0">
                <a:solidFill>
                  <a:schemeClr val="bg1"/>
                </a:solidFill>
              </a:defRPr>
            </a:lvl1pPr>
            <a:lvl2pPr marL="457167" indent="0" algn="ctr">
              <a:buNone/>
              <a:defRPr sz="2000"/>
            </a:lvl2pPr>
            <a:lvl3pPr marL="914332" indent="0" algn="ctr">
              <a:buNone/>
              <a:defRPr sz="1800"/>
            </a:lvl3pPr>
            <a:lvl4pPr marL="1371498" indent="0" algn="ctr">
              <a:buNone/>
              <a:defRPr sz="1600"/>
            </a:lvl4pPr>
            <a:lvl5pPr marL="1828664" indent="0" algn="ctr">
              <a:buNone/>
              <a:defRPr sz="1600"/>
            </a:lvl5pPr>
            <a:lvl6pPr marL="2285830" indent="0" algn="ctr">
              <a:buNone/>
              <a:defRPr sz="1600"/>
            </a:lvl6pPr>
            <a:lvl7pPr marL="2742994" indent="0" algn="ctr">
              <a:buNone/>
              <a:defRPr sz="1600"/>
            </a:lvl7pPr>
            <a:lvl8pPr marL="3200160" indent="0" algn="ctr">
              <a:buNone/>
              <a:defRPr sz="1600"/>
            </a:lvl8pPr>
            <a:lvl9pPr marL="3657327" indent="0" algn="ctr">
              <a:buNone/>
              <a:defRPr sz="1600"/>
            </a:lvl9pPr>
          </a:lstStyle>
          <a:p>
            <a:r>
              <a:rPr lang="en-GB"/>
              <a:t>SUBTITLE OR DATE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21D38FC-6D70-0146-84E1-32B3F0A2D64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787468" y="6091770"/>
            <a:ext cx="2404533" cy="766233"/>
          </a:xfrm>
          <a:prstGeom prst="rect">
            <a:avLst/>
          </a:prstGeom>
        </p:spPr>
      </p:pic>
      <p:sp>
        <p:nvSpPr>
          <p:cNvPr id="9" name="Tijdelijke aanduiding voor tekst 8"/>
          <p:cNvSpPr>
            <a:spLocks noGrp="1"/>
          </p:cNvSpPr>
          <p:nvPr>
            <p:ph type="body" sz="quarter" idx="13" hasCustomPrompt="1"/>
          </p:nvPr>
        </p:nvSpPr>
        <p:spPr>
          <a:xfrm>
            <a:off x="3" y="5321303"/>
            <a:ext cx="12191999" cy="768351"/>
          </a:xfrm>
          <a:solidFill>
            <a:srgbClr val="000000">
              <a:alpha val="25098"/>
            </a:srgbClr>
          </a:solidFill>
          <a:ln>
            <a:noFill/>
          </a:ln>
        </p:spPr>
        <p:txBody>
          <a:bodyPr lIns="756000" anchor="ctr" anchorCtr="0"/>
          <a:lstStyle>
            <a:lvl1pPr>
              <a:defRPr sz="1467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GB"/>
              <a:t>Name, Function</a:t>
            </a:r>
          </a:p>
        </p:txBody>
      </p:sp>
      <p:sp>
        <p:nvSpPr>
          <p:cNvPr id="11" name="Tijdelijke aanduiding voor tekst 8"/>
          <p:cNvSpPr>
            <a:spLocks noGrp="1"/>
          </p:cNvSpPr>
          <p:nvPr>
            <p:ph type="body" sz="quarter" idx="14" hasCustomPrompt="1"/>
          </p:nvPr>
        </p:nvSpPr>
        <p:spPr>
          <a:xfrm>
            <a:off x="-8889" y="6089653"/>
            <a:ext cx="9796356" cy="768351"/>
          </a:xfrm>
          <a:solidFill>
            <a:srgbClr val="FFFFFF"/>
          </a:solidFill>
          <a:ln>
            <a:noFill/>
          </a:ln>
        </p:spPr>
        <p:txBody>
          <a:bodyPr lIns="756000" anchor="ctr" anchorCtr="0"/>
          <a:lstStyle>
            <a:lvl1pPr>
              <a:defRPr sz="1467" b="0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GB"/>
              <a:t>Department, Sub department or Capacity Group</a:t>
            </a:r>
          </a:p>
        </p:txBody>
      </p:sp>
    </p:spTree>
    <p:extLst>
      <p:ext uri="{BB962C8B-B14F-4D97-AF65-F5344CB8AC3E}">
        <p14:creationId xmlns:p14="http://schemas.microsoft.com/office/powerpoint/2010/main" val="2668709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8A8B30-80AC-D0FE-44E1-2B6CC9C7C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F32C9C4-C845-8D58-DD03-88A6A850DAA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1C4A2A-9D80-5C73-38BF-90C169DE46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B1AB61-12B4-2313-58AA-95CCB11ED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D027CB-7722-3684-79BE-09ECEF6A4D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67D7E4-3A20-E27E-20A6-0C17167CE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065142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slide 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9" y="781059"/>
            <a:ext cx="47942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141" y="1728004"/>
            <a:ext cx="4794251" cy="3910801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EF68926B-CD77-4515-AA2C-738EF52E2666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9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286503" y="782400"/>
            <a:ext cx="4805892" cy="976317"/>
          </a:xfrm>
        </p:spPr>
        <p:txBody>
          <a:bodyPr anchor="t"/>
          <a:lstStyle>
            <a:lvl1pPr marL="0" indent="0">
              <a:buNone/>
              <a:defRPr lang="nl-NL" sz="2600" b="0" kern="120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167" indent="0">
              <a:buNone/>
              <a:defRPr sz="2000" b="1"/>
            </a:lvl2pPr>
            <a:lvl3pPr marL="914332" indent="0">
              <a:buNone/>
              <a:defRPr sz="1800" b="1"/>
            </a:lvl3pPr>
            <a:lvl4pPr marL="1371498" indent="0">
              <a:buNone/>
              <a:defRPr sz="1600" b="1"/>
            </a:lvl4pPr>
            <a:lvl5pPr marL="1828664" indent="0">
              <a:buNone/>
              <a:defRPr sz="1600" b="1"/>
            </a:lvl5pPr>
            <a:lvl6pPr marL="2285830" indent="0">
              <a:buNone/>
              <a:defRPr sz="1600" b="1"/>
            </a:lvl6pPr>
            <a:lvl7pPr marL="2742994" indent="0">
              <a:buNone/>
              <a:defRPr sz="1600" b="1"/>
            </a:lvl7pPr>
            <a:lvl8pPr marL="3200160" indent="0">
              <a:buNone/>
              <a:defRPr sz="1600" b="1"/>
            </a:lvl8pPr>
            <a:lvl9pPr marL="3657327" indent="0">
              <a:buNone/>
              <a:defRPr sz="1600" b="1"/>
            </a:lvl9pPr>
          </a:lstStyle>
          <a:p>
            <a:pPr lvl="0"/>
            <a:r>
              <a:rPr lang="en-GB"/>
              <a:t>Click to enter text</a:t>
            </a:r>
          </a:p>
        </p:txBody>
      </p:sp>
    </p:spTree>
    <p:extLst>
      <p:ext uri="{BB962C8B-B14F-4D97-AF65-F5344CB8AC3E}">
        <p14:creationId xmlns:p14="http://schemas.microsoft.com/office/powerpoint/2010/main" val="43024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76567ED1-F9F5-4415-B1C4-96143DA77FFB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3" y="1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6367811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2/3 text - 1/3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1" y="782400"/>
            <a:ext cx="6546851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65510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CD4A5BD6-0E65-4C3C-9CAF-610901036B43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8062384" y="1"/>
            <a:ext cx="4129616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159750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line + image/movie 16: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 wrap="none"/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89847874-08D9-42D6-A10E-3D262EB64880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inhoud 9"/>
          <p:cNvSpPr>
            <a:spLocks noGrp="1" noChangeAspect="1"/>
          </p:cNvSpPr>
          <p:nvPr>
            <p:ph sz="quarter" idx="13" hasCustomPrompt="1"/>
          </p:nvPr>
        </p:nvSpPr>
        <p:spPr>
          <a:xfrm>
            <a:off x="2518837" y="1439335"/>
            <a:ext cx="7056967" cy="3969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icon to insert 16x9 image or movie</a:t>
            </a:r>
          </a:p>
        </p:txBody>
      </p:sp>
      <p:sp>
        <p:nvSpPr>
          <p:cNvPr id="12" name="Tijdelijke aanduiding voor tekst 11"/>
          <p:cNvSpPr>
            <a:spLocks noGrp="1"/>
          </p:cNvSpPr>
          <p:nvPr>
            <p:ph type="body" sz="quarter" idx="14" hasCustomPrompt="1"/>
          </p:nvPr>
        </p:nvSpPr>
        <p:spPr>
          <a:xfrm>
            <a:off x="2518837" y="5475024"/>
            <a:ext cx="7056967" cy="220133"/>
          </a:xfrm>
        </p:spPr>
        <p:txBody>
          <a:bodyPr/>
          <a:lstStyle>
            <a:lvl1pPr>
              <a:defRPr sz="1467" i="1"/>
            </a:lvl1pPr>
          </a:lstStyle>
          <a:p>
            <a:pPr lvl="0"/>
            <a:r>
              <a:rPr lang="en-GB"/>
              <a:t>Click to insert Caption under image or movie</a:t>
            </a:r>
          </a:p>
        </p:txBody>
      </p:sp>
    </p:spTree>
    <p:extLst>
      <p:ext uri="{BB962C8B-B14F-4D97-AF65-F5344CB8AC3E}">
        <p14:creationId xmlns:p14="http://schemas.microsoft.com/office/powerpoint/2010/main" val="27600499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+ 3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/>
              <a:t>A 27pt headline on a slide with three images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1011769" y="1742189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17E1043-69A3-48DF-97B2-5019FE08E905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7" name="Content Placeholder 2"/>
          <p:cNvSpPr>
            <a:spLocks noGrp="1"/>
          </p:cNvSpPr>
          <p:nvPr>
            <p:ph idx="13" hasCustomPrompt="1"/>
          </p:nvPr>
        </p:nvSpPr>
        <p:spPr>
          <a:xfrm>
            <a:off x="4654554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4" hasCustomPrompt="1"/>
          </p:nvPr>
        </p:nvSpPr>
        <p:spPr>
          <a:xfrm>
            <a:off x="8313889" y="1736881"/>
            <a:ext cx="2779185" cy="848611"/>
          </a:xfrm>
        </p:spPr>
        <p:txBody>
          <a:bodyPr/>
          <a:lstStyle>
            <a:lvl1pPr>
              <a:defRPr sz="2200"/>
            </a:lvl1pPr>
          </a:lstStyle>
          <a:p>
            <a:pPr lvl="0"/>
            <a:r>
              <a:rPr lang="en-GB"/>
              <a:t>Click to enter text</a:t>
            </a:r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5" hasCustomPrompt="1"/>
          </p:nvPr>
        </p:nvSpPr>
        <p:spPr>
          <a:xfrm>
            <a:off x="1007537" y="2590804"/>
            <a:ext cx="2783417" cy="3500397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GB"/>
              <a:t>Click to insert image</a:t>
            </a:r>
          </a:p>
        </p:txBody>
      </p:sp>
      <p:sp>
        <p:nvSpPr>
          <p:cNvPr id="11" name="Tijdelijke aanduiding voor afbeelding 9"/>
          <p:cNvSpPr>
            <a:spLocks noGrp="1"/>
          </p:cNvSpPr>
          <p:nvPr>
            <p:ph type="pic" sz="quarter" idx="16" hasCustomPrompt="1"/>
          </p:nvPr>
        </p:nvSpPr>
        <p:spPr>
          <a:xfrm>
            <a:off x="4650322" y="2590804"/>
            <a:ext cx="2783417" cy="3500397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  <p:sp>
        <p:nvSpPr>
          <p:cNvPr id="12" name="Tijdelijke aanduiding voor afbeelding 9"/>
          <p:cNvSpPr>
            <a:spLocks noGrp="1"/>
          </p:cNvSpPr>
          <p:nvPr>
            <p:ph type="pic" sz="quarter" idx="17" hasCustomPrompt="1"/>
          </p:nvPr>
        </p:nvSpPr>
        <p:spPr>
          <a:xfrm>
            <a:off x="8313889" y="2590804"/>
            <a:ext cx="2783417" cy="3500397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9977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2 image - 1/2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6298024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93791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14DE0988-159D-4E10-9FBB-5F9112F0FDAF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3" y="1"/>
            <a:ext cx="5806017" cy="6089651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19845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1/3 image - 2/3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659208" y="782400"/>
            <a:ext cx="6427893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654976" y="1727201"/>
            <a:ext cx="6432127" cy="3911600"/>
          </a:xfrm>
        </p:spPr>
        <p:txBody>
          <a:bodyPr/>
          <a:lstStyle>
            <a:lvl1pPr>
              <a:defRPr baseline="0"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9607F1E8-2605-468F-AE55-A3458E57DDB7}" type="datetime1">
              <a:rPr lang="LID4096" smtClean="0"/>
              <a:t>11/18/24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1"/>
            <a:ext cx="4030133" cy="6089651"/>
          </a:xfrm>
        </p:spPr>
        <p:txBody>
          <a:bodyPr/>
          <a:lstStyle/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59071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full screen dark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5265405B-9A35-470B-B8BF-E82E777FB882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308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Heading + full screen l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full screen, light image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0370BFB8-C5D2-4C4B-929C-CB9E57BEEC81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57529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8" y="691203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GB"/>
              <a:t>This is an example of a black headline on a white background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/>
          <a:lstStyle/>
          <a:p>
            <a:fld id="{BA6AC207-9A9E-4CA2-9770-3698CF821A61}" type="datetime1">
              <a:rPr lang="LID4096" smtClean="0"/>
              <a:t>11/18/24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/>
          <a:lstStyle/>
          <a:p>
            <a:fld id="{C194BDB0-F4EA-4DD6-8281-CCE2440D0CE0}" type="slidenum">
              <a:rPr lang="en-GB" smtClean="0"/>
              <a:t>‹#›</a:t>
            </a:fld>
            <a:endParaRPr lang="en-GB"/>
          </a:p>
        </p:txBody>
      </p:sp>
      <p:cxnSp>
        <p:nvCxnSpPr>
          <p:cNvPr id="7" name="Rechte verbindingslijn 6"/>
          <p:cNvCxnSpPr/>
          <p:nvPr userDrawn="1"/>
        </p:nvCxnSpPr>
        <p:spPr>
          <a:xfrm>
            <a:off x="0" y="6085043"/>
            <a:ext cx="121920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jdelijke aanduiding voor afbeelding 8"/>
          <p:cNvSpPr>
            <a:spLocks noGrp="1"/>
          </p:cNvSpPr>
          <p:nvPr>
            <p:ph type="pic" sz="quarter" idx="13" hasCustomPrompt="1"/>
          </p:nvPr>
        </p:nvSpPr>
        <p:spPr>
          <a:xfrm>
            <a:off x="2520003" y="1732100"/>
            <a:ext cx="7056967" cy="3969600"/>
          </a:xfrm>
        </p:spPr>
        <p:txBody>
          <a:bodyPr/>
          <a:lstStyle>
            <a:lvl1pPr marL="0" marR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lvl1pPr>
          </a:lstStyle>
          <a:p>
            <a:pPr marL="0" marR="0" lvl="0" indent="0" algn="l" defTabSz="91433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Click to insert image</a:t>
            </a:r>
          </a:p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96003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34" Type="http://schemas.openxmlformats.org/officeDocument/2006/relationships/slideLayout" Target="../slideLayouts/slideLayout45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slideLayout" Target="../slideLayouts/slideLayout40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image" Target="../media/image2.pn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image" Target="../media/image1.jpe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31" Type="http://schemas.openxmlformats.org/officeDocument/2006/relationships/slideLayout" Target="../slideLayouts/slideLayout4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theme" Target="../theme/theme2.xml"/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5" Type="http://schemas.openxmlformats.org/officeDocument/2006/relationships/slideLayout" Target="../slideLayouts/slideLayout50.xml"/><Relationship Id="rId4" Type="http://schemas.openxmlformats.org/officeDocument/2006/relationships/slideLayout" Target="../slideLayouts/slideLayout49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4.xml"/><Relationship Id="rId18" Type="http://schemas.openxmlformats.org/officeDocument/2006/relationships/slideLayout" Target="../slideLayouts/slideLayout69.xml"/><Relationship Id="rId26" Type="http://schemas.openxmlformats.org/officeDocument/2006/relationships/slideLayout" Target="../slideLayouts/slideLayout77.xml"/><Relationship Id="rId39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72.xml"/><Relationship Id="rId34" Type="http://schemas.openxmlformats.org/officeDocument/2006/relationships/slideLayout" Target="../slideLayouts/slideLayout85.xml"/><Relationship Id="rId42" Type="http://schemas.openxmlformats.org/officeDocument/2006/relationships/slideLayout" Target="../slideLayouts/slideLayout93.xml"/><Relationship Id="rId47" Type="http://schemas.openxmlformats.org/officeDocument/2006/relationships/slideLayout" Target="../slideLayouts/slideLayout98.xml"/><Relationship Id="rId50" Type="http://schemas.openxmlformats.org/officeDocument/2006/relationships/slideLayout" Target="../slideLayouts/slideLayout101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29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62.xml"/><Relationship Id="rId24" Type="http://schemas.openxmlformats.org/officeDocument/2006/relationships/slideLayout" Target="../slideLayouts/slideLayout75.xml"/><Relationship Id="rId32" Type="http://schemas.openxmlformats.org/officeDocument/2006/relationships/slideLayout" Target="../slideLayouts/slideLayout83.xml"/><Relationship Id="rId37" Type="http://schemas.openxmlformats.org/officeDocument/2006/relationships/slideLayout" Target="../slideLayouts/slideLayout88.xml"/><Relationship Id="rId40" Type="http://schemas.openxmlformats.org/officeDocument/2006/relationships/slideLayout" Target="../slideLayouts/slideLayout91.xml"/><Relationship Id="rId45" Type="http://schemas.openxmlformats.org/officeDocument/2006/relationships/slideLayout" Target="../slideLayouts/slideLayout96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23" Type="http://schemas.openxmlformats.org/officeDocument/2006/relationships/slideLayout" Target="../slideLayouts/slideLayout74.xml"/><Relationship Id="rId28" Type="http://schemas.openxmlformats.org/officeDocument/2006/relationships/slideLayout" Target="../slideLayouts/slideLayout79.xml"/><Relationship Id="rId36" Type="http://schemas.openxmlformats.org/officeDocument/2006/relationships/slideLayout" Target="../slideLayouts/slideLayout87.xml"/><Relationship Id="rId49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70.xml"/><Relationship Id="rId31" Type="http://schemas.openxmlformats.org/officeDocument/2006/relationships/slideLayout" Target="../slideLayouts/slideLayout82.xml"/><Relationship Id="rId44" Type="http://schemas.openxmlformats.org/officeDocument/2006/relationships/slideLayout" Target="../slideLayouts/slideLayout95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Relationship Id="rId22" Type="http://schemas.openxmlformats.org/officeDocument/2006/relationships/slideLayout" Target="../slideLayouts/slideLayout73.xml"/><Relationship Id="rId27" Type="http://schemas.openxmlformats.org/officeDocument/2006/relationships/slideLayout" Target="../slideLayouts/slideLayout78.xml"/><Relationship Id="rId30" Type="http://schemas.openxmlformats.org/officeDocument/2006/relationships/slideLayout" Target="../slideLayouts/slideLayout81.xml"/><Relationship Id="rId35" Type="http://schemas.openxmlformats.org/officeDocument/2006/relationships/slideLayout" Target="../slideLayouts/slideLayout86.xml"/><Relationship Id="rId43" Type="http://schemas.openxmlformats.org/officeDocument/2006/relationships/slideLayout" Target="../slideLayouts/slideLayout94.xml"/><Relationship Id="rId48" Type="http://schemas.openxmlformats.org/officeDocument/2006/relationships/slideLayout" Target="../slideLayouts/slideLayout99.xml"/><Relationship Id="rId8" Type="http://schemas.openxmlformats.org/officeDocument/2006/relationships/slideLayout" Target="../slideLayouts/slideLayout59.xml"/><Relationship Id="rId51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5" Type="http://schemas.openxmlformats.org/officeDocument/2006/relationships/slideLayout" Target="../slideLayouts/slideLayout76.xml"/><Relationship Id="rId33" Type="http://schemas.openxmlformats.org/officeDocument/2006/relationships/slideLayout" Target="../slideLayouts/slideLayout84.xml"/><Relationship Id="rId38" Type="http://schemas.openxmlformats.org/officeDocument/2006/relationships/slideLayout" Target="../slideLayouts/slideLayout89.xml"/><Relationship Id="rId46" Type="http://schemas.openxmlformats.org/officeDocument/2006/relationships/slideLayout" Target="../slideLayouts/slideLayout97.xml"/><Relationship Id="rId20" Type="http://schemas.openxmlformats.org/officeDocument/2006/relationships/slideLayout" Target="../slideLayouts/slideLayout71.xml"/><Relationship Id="rId41" Type="http://schemas.openxmlformats.org/officeDocument/2006/relationships/slideLayout" Target="../slideLayouts/slideLayout92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AAE67FB-D64A-184A-D747-6E8BF0A96F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F01E0-8321-373B-09D6-C8EC3F7C8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A5F556-092B-0DF3-94F6-CEF74D31FD2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4EC4D84-63EE-864E-AB5B-CBEE961B93C3}" type="datetimeFigureOut">
              <a:rPr lang="en-US" smtClean="0"/>
              <a:t>11/18/24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BF23C-092D-612C-D778-58A93B11E6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491B48-C65A-4D14-2339-8E8F671D41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7A17E52-104D-9A41-9ED9-2B3FF526E4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13602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" y="6091200"/>
            <a:ext cx="1485899" cy="763048"/>
          </a:xfrm>
          <a:prstGeom prst="rect">
            <a:avLst/>
          </a:prstGeom>
          <a:solidFill>
            <a:schemeClr val="bg1"/>
          </a:solidFill>
        </p:spPr>
        <p:txBody>
          <a:bodyPr vert="horz" lIns="756000" tIns="0" rIns="0" bIns="0" rtlCol="0" anchor="ctr"/>
          <a:lstStyle>
            <a:lvl1pPr algn="l">
              <a:defRPr sz="1467" b="0">
                <a:solidFill>
                  <a:schemeClr val="tx1"/>
                </a:solidFill>
              </a:defRPr>
            </a:lvl1pPr>
          </a:lstStyle>
          <a:p>
            <a:fld id="{C194BDB0-F4EA-4DD6-8281-CCE2440D0CE0}" type="slidenum">
              <a:rPr lang="en-GB" smtClean="0"/>
              <a:pPr/>
              <a:t>‹#›</a:t>
            </a:fld>
            <a:endParaRPr lang="en-GB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768" y="691616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767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85903" y="6091200"/>
            <a:ext cx="9389532" cy="768000"/>
          </a:xfrm>
          <a:prstGeom prst="rect">
            <a:avLst/>
          </a:prstGeom>
          <a:solidFill>
            <a:schemeClr val="bg1"/>
          </a:solidFill>
        </p:spPr>
        <p:txBody>
          <a:bodyPr vert="horz" lIns="0" tIns="0" rIns="0" bIns="0" rtlCol="0" anchor="ctr"/>
          <a:lstStyle>
            <a:lvl1pPr algn="l">
              <a:defRPr sz="1467" b="0">
                <a:solidFill>
                  <a:schemeClr val="tx1"/>
                </a:solidFill>
              </a:defRPr>
            </a:lvl1pPr>
          </a:lstStyle>
          <a:p>
            <a:endParaRPr lang="en-GB"/>
          </a:p>
        </p:txBody>
      </p:sp>
      <p:pic>
        <p:nvPicPr>
          <p:cNvPr id="66" name="Picture 4">
            <a:extLst>
              <a:ext uri="{FF2B5EF4-FFF2-40B4-BE49-F238E27FC236}">
                <a16:creationId xmlns:a16="http://schemas.microsoft.com/office/drawing/2014/main" id="{93FD69BB-9D62-3A4C-8433-C5954D52BB6F}"/>
              </a:ext>
            </a:extLst>
          </p:cNvPr>
          <p:cNvPicPr>
            <a:picLocks noChangeAspect="1"/>
          </p:cNvPicPr>
          <p:nvPr userDrawn="1"/>
        </p:nvPicPr>
        <p:blipFill>
          <a:blip r:embed="rId37"/>
          <a:stretch>
            <a:fillRect/>
          </a:stretch>
        </p:blipFill>
        <p:spPr>
          <a:xfrm>
            <a:off x="10875435" y="6091769"/>
            <a:ext cx="1316567" cy="76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11942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  <p:sldLayoutId id="2147483683" r:id="rId23"/>
    <p:sldLayoutId id="2147483684" r:id="rId24"/>
    <p:sldLayoutId id="2147483685" r:id="rId25"/>
    <p:sldLayoutId id="2147483686" r:id="rId26"/>
    <p:sldLayoutId id="2147483687" r:id="rId27"/>
    <p:sldLayoutId id="2147483688" r:id="rId28"/>
    <p:sldLayoutId id="2147483689" r:id="rId29"/>
    <p:sldLayoutId id="2147483690" r:id="rId30"/>
    <p:sldLayoutId id="2147483691" r:id="rId31"/>
    <p:sldLayoutId id="2147483692" r:id="rId32"/>
    <p:sldLayoutId id="2147483693" r:id="rId33"/>
    <p:sldLayoutId id="2147483694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354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241289" indent="-241289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3pPr>
      <a:lvl4pPr marL="479976" indent="-241289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719631" indent="-237055" algn="l" defTabSz="914354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474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52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29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06" indent="-228589" algn="l" defTabSz="914354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7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54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3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09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86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62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40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18" algn="l" defTabSz="9143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D0D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pt headline with 27 pt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19650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bg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2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2pPr>
      <a:lvl3pPr marL="241294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3pPr>
      <a:lvl4pPr marL="479988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4pPr>
      <a:lvl5pPr marL="719649" indent="-237061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bg1"/>
          </a:solidFill>
          <a:latin typeface="Aptos" panose="020B00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EEE8E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11767" y="691615"/>
            <a:ext cx="10075333" cy="71871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GB"/>
              <a:t>This is an example of a 27 </a:t>
            </a:r>
            <a:r>
              <a:rPr lang="en-GB" err="1"/>
              <a:t>pt</a:t>
            </a:r>
            <a:r>
              <a:rPr lang="en-GB"/>
              <a:t> headline with 27 </a:t>
            </a:r>
            <a:r>
              <a:rPr lang="en-GB" err="1"/>
              <a:t>pt</a:t>
            </a:r>
            <a:r>
              <a:rPr lang="en-GB"/>
              <a:t> line spacing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11766" y="1742189"/>
            <a:ext cx="10075335" cy="3896611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GB" err="1"/>
              <a:t>Klik</a:t>
            </a:r>
            <a:r>
              <a:rPr lang="en-GB"/>
              <a:t> om de </a:t>
            </a:r>
            <a:r>
              <a:rPr lang="en-GB" err="1"/>
              <a:t>modelstijlen</a:t>
            </a:r>
            <a:r>
              <a:rPr lang="en-GB"/>
              <a:t> </a:t>
            </a:r>
            <a:r>
              <a:rPr lang="en-GB" err="1"/>
              <a:t>te</a:t>
            </a:r>
            <a:r>
              <a:rPr lang="en-GB"/>
              <a:t> </a:t>
            </a:r>
            <a:r>
              <a:rPr lang="en-GB" err="1"/>
              <a:t>bewerken</a:t>
            </a:r>
            <a:endParaRPr lang="en-GB"/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1370401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dt="0"/>
  <p:txStyles>
    <p:titleStyle>
      <a:lvl1pPr algn="l" defTabSz="914377" rtl="0" eaLnBrk="1" latinLnBrk="0" hangingPunct="1">
        <a:lnSpc>
          <a:spcPts val="3600"/>
        </a:lnSpc>
        <a:spcBef>
          <a:spcPct val="0"/>
        </a:spcBef>
        <a:buNone/>
        <a:defRPr sz="3600" b="1" kern="1200">
          <a:solidFill>
            <a:schemeClr val="tx1"/>
          </a:solidFill>
          <a:latin typeface="Aptos" panose="020B0004020202020204" pitchFamily="34" charset="0"/>
          <a:ea typeface="+mj-ea"/>
          <a:cs typeface="+mj-cs"/>
        </a:defRPr>
      </a:lvl1pPr>
    </p:titleStyle>
    <p:bodyStyle>
      <a:lvl1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6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1pPr>
      <a:lvl2pPr marL="0" indent="0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None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2pPr>
      <a:lvl3pPr marL="241294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3pPr>
      <a:lvl4pPr marL="479988" indent="-241294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4pPr>
      <a:lvl5pPr marL="719649" indent="-237061" algn="l" defTabSz="914377" rtl="0" eaLnBrk="1" latinLnBrk="0" hangingPunct="1">
        <a:lnSpc>
          <a:spcPct val="100000"/>
        </a:lnSpc>
        <a:spcBef>
          <a:spcPts val="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Aptos" panose="020B0004020202020204" pitchFamily="34" charset="0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53962/gdkf-a36m" TargetMode="External"/><Relationship Id="rId3" Type="http://schemas.openxmlformats.org/officeDocument/2006/relationships/image" Target="../media/image4.jpe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orcid.org/0000-0001-5482-8370" TargetMode="Externa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svg"/><Relationship Id="rId3" Type="http://schemas.openxmlformats.org/officeDocument/2006/relationships/hyperlink" Target="https://rdmkit.elixir-europe.org/data_life_cycle" TargetMode="External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svg"/><Relationship Id="rId7" Type="http://schemas.openxmlformats.org/officeDocument/2006/relationships/image" Target="../media/image57.sv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1.png"/><Relationship Id="rId5" Type="http://schemas.openxmlformats.org/officeDocument/2006/relationships/image" Target="../media/image56.svg"/><Relationship Id="rId4" Type="http://schemas.openxmlformats.org/officeDocument/2006/relationships/image" Target="../media/image5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0.png"/><Relationship Id="rId4" Type="http://schemas.openxmlformats.org/officeDocument/2006/relationships/image" Target="../media/image59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7.xml"/><Relationship Id="rId4" Type="http://schemas.openxmlformats.org/officeDocument/2006/relationships/image" Target="../media/image59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eg"/><Relationship Id="rId3" Type="http://schemas.openxmlformats.org/officeDocument/2006/relationships/image" Target="../media/image9.jpeg"/><Relationship Id="rId7" Type="http://schemas.openxmlformats.org/officeDocument/2006/relationships/image" Target="../media/image13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png"/><Relationship Id="rId9" Type="http://schemas.openxmlformats.org/officeDocument/2006/relationships/image" Target="../media/image15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7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tuenl.sharepoint.com/sites/intranet-ethical-review" TargetMode="External"/><Relationship Id="rId3" Type="http://schemas.openxmlformats.org/officeDocument/2006/relationships/hyperlink" Target="https://tuenl.sharepoint.com/sites/intranet-ethical-review/SitePages/Ethical-review-by-ERB-for-non-medical-research.aspx" TargetMode="External"/><Relationship Id="rId7" Type="http://schemas.openxmlformats.org/officeDocument/2006/relationships/hyperlink" Target="https://tue.atlassian.net/helpcenter/research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7.xml"/><Relationship Id="rId6" Type="http://schemas.openxmlformats.org/officeDocument/2006/relationships/hyperlink" Target="mailto:ethics@tue.nl" TargetMode="External"/><Relationship Id="rId5" Type="http://schemas.openxmlformats.org/officeDocument/2006/relationships/hyperlink" Target="rdmsupport@tue.nl" TargetMode="External"/><Relationship Id="rId4" Type="http://schemas.openxmlformats.org/officeDocument/2006/relationships/hyperlink" Target="https://tuenl.sharepoint.com/sites/intranet-privacy-security/SitePages/consent-forms.aspx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uu.nl/en/research/research-data-management/guides/costs-of-data-management" TargetMode="Externa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61.jpeg"/><Relationship Id="rId4" Type="http://schemas.openxmlformats.org/officeDocument/2006/relationships/hyperlink" Target="https://www.nwo.nl/en/research-data-management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tue.atlassian.net/helpcenter/research/" TargetMode="External"/><Relationship Id="rId1" Type="http://schemas.openxmlformats.org/officeDocument/2006/relationships/slideLayout" Target="../slideLayouts/slideLayout4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6.xml"/><Relationship Id="rId4" Type="http://schemas.microsoft.com/office/2007/relationships/hdphoto" Target="../media/hdphoto1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4" Type="http://schemas.microsoft.com/office/2007/relationships/hdphoto" Target="../media/hdphoto1.wdp"/></Relationships>
</file>

<file path=ppt/slides/_rels/slide33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64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2.wdp"/><Relationship Id="rId5" Type="http://schemas.openxmlformats.org/officeDocument/2006/relationships/image" Target="../media/image65.png"/><Relationship Id="rId10" Type="http://schemas.microsoft.com/office/2007/relationships/hdphoto" Target="../media/hdphoto4.wdp"/><Relationship Id="rId4" Type="http://schemas.microsoft.com/office/2007/relationships/hdphoto" Target="../media/hdphoto1.wdp"/><Relationship Id="rId9" Type="http://schemas.openxmlformats.org/officeDocument/2006/relationships/image" Target="../media/image67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7" Type="http://schemas.microsoft.com/office/2007/relationships/hdphoto" Target="../media/hdphoto5.wdp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71.png"/><Relationship Id="rId5" Type="http://schemas.openxmlformats.org/officeDocument/2006/relationships/image" Target="../media/image70.jpeg"/><Relationship Id="rId4" Type="http://schemas.openxmlformats.org/officeDocument/2006/relationships/image" Target="../media/image6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73.svg"/><Relationship Id="rId4" Type="http://schemas.openxmlformats.org/officeDocument/2006/relationships/image" Target="../media/image3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6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keareadme.com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6.xml"/><Relationship Id="rId6" Type="http://schemas.microsoft.com/office/2007/relationships/hdphoto" Target="../media/hdphoto6.wdp"/><Relationship Id="rId5" Type="http://schemas.openxmlformats.org/officeDocument/2006/relationships/image" Target="../media/image74.png"/><Relationship Id="rId4" Type="http://schemas.openxmlformats.org/officeDocument/2006/relationships/hyperlink" Target="https://data.research.cornell.edu/data-management/sharing/readme/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unsplash.com/photos/laptop-computer-showing-codes-zE007SNgcdE?utm_content=creditCopyText&amp;utm_medium=referral&amp;utm_source=unsplash" TargetMode="External"/><Relationship Id="rId5" Type="http://schemas.openxmlformats.org/officeDocument/2006/relationships/hyperlink" Target="https://unsplash.com/@altumcode?utm_content=creditCopyText&amp;utm_medium=referral&amp;utm_source=unsplash" TargetMode="External"/><Relationship Id="rId4" Type="http://schemas.openxmlformats.org/officeDocument/2006/relationships/hyperlink" Target="https://dhvlab.gwi.uni-muenchen.de/datacite-generator/" TargetMode="Externa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hyperlink" Target="https://research-it.pages.tue.nl/solution-searcher/category-storage.html" TargetMode="External"/><Relationship Id="rId1" Type="http://schemas.openxmlformats.org/officeDocument/2006/relationships/slideLayout" Target="../slideLayouts/slideLayout4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openpar.pages.tue.nl/solution-searcher/category-storage.html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sv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6.xml"/><Relationship Id="rId5" Type="http://schemas.openxmlformats.org/officeDocument/2006/relationships/image" Target="../media/image80.sv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tue.atlassian.net/helpcenter/research/" TargetMode="External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hyperlink" Target="https://filesender.surf.nl/" TargetMode="External"/><Relationship Id="rId1" Type="http://schemas.openxmlformats.org/officeDocument/2006/relationships/slideLayout" Target="../slideLayouts/slideLayout4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4.svg"/><Relationship Id="rId3" Type="http://schemas.openxmlformats.org/officeDocument/2006/relationships/hyperlink" Target="https://rdmkit.elixir-europe.org/data_life_cycle" TargetMode="External"/><Relationship Id="rId7" Type="http://schemas.openxmlformats.org/officeDocument/2006/relationships/image" Target="../media/image29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28.png"/><Relationship Id="rId11" Type="http://schemas.openxmlformats.org/officeDocument/2006/relationships/image" Target="../media/image33.svg"/><Relationship Id="rId5" Type="http://schemas.openxmlformats.org/officeDocument/2006/relationships/image" Target="../media/image27.sv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83.svg"/><Relationship Id="rId4" Type="http://schemas.openxmlformats.org/officeDocument/2006/relationships/image" Target="../media/image2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tue.topdesk.net/tas/public/ssp/43d12271-7d37-4a57-9a05-c42801ddea86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svg"/><Relationship Id="rId7" Type="http://schemas.openxmlformats.org/officeDocument/2006/relationships/image" Target="../media/image90.sv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89.png"/><Relationship Id="rId5" Type="http://schemas.openxmlformats.org/officeDocument/2006/relationships/image" Target="../media/image88.svg"/><Relationship Id="rId4" Type="http://schemas.openxmlformats.org/officeDocument/2006/relationships/image" Target="../media/image8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1.svg"/><Relationship Id="rId4" Type="http://schemas.openxmlformats.org/officeDocument/2006/relationships/image" Target="../media/image32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uu.nl/en/research/research-data-management/guides/after-research/preserving-data" TargetMode="External"/><Relationship Id="rId1" Type="http://schemas.openxmlformats.org/officeDocument/2006/relationships/slideLayout" Target="../slideLayouts/slideLayout4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dent?utm_content=creditCopyText&amp;utm_medium=referral&amp;utm_source=unsplash" TargetMode="External"/><Relationship Id="rId2" Type="http://schemas.openxmlformats.org/officeDocument/2006/relationships/image" Target="../media/image92.jpe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unsplash.com/photos/black-and-silver-door-knob-3wPJxh-piRw?utm_content=creditCopyText&amp;utm_medium=referral&amp;utm_source=unsplash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3.xml"/><Relationship Id="rId5" Type="http://schemas.openxmlformats.org/officeDocument/2006/relationships/image" Target="../media/image93.svg"/><Relationship Id="rId4" Type="http://schemas.openxmlformats.org/officeDocument/2006/relationships/image" Target="../media/image2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46.xml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96.svg"/><Relationship Id="rId7" Type="http://schemas.openxmlformats.org/officeDocument/2006/relationships/image" Target="../media/image100.sv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99.png"/><Relationship Id="rId5" Type="http://schemas.openxmlformats.org/officeDocument/2006/relationships/image" Target="../media/image98.svg"/><Relationship Id="rId4" Type="http://schemas.openxmlformats.org/officeDocument/2006/relationships/image" Target="../media/image97.png"/><Relationship Id="rId9" Type="http://schemas.openxmlformats.org/officeDocument/2006/relationships/image" Target="../media/image102.sv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3data.org/" TargetMode="External"/><Relationship Id="rId1" Type="http://schemas.openxmlformats.org/officeDocument/2006/relationships/slideLayout" Target="../slideLayouts/slideLayout4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sv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46.xml"/><Relationship Id="rId4" Type="http://schemas.openxmlformats.org/officeDocument/2006/relationships/image" Target="../media/image10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ec.europa.eu/research/participants/data/ref/h2020/grants_manual/hi/oa_pilot/h2020-hi-oa-data-mgt_en.pdf" TargetMode="External"/><Relationship Id="rId1" Type="http://schemas.openxmlformats.org/officeDocument/2006/relationships/slideLayout" Target="../slideLayouts/slideLayout4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mehmetuzut?utm_content=creditCopyText&amp;utm_medium=referral&amp;utm_source=unsplash" TargetMode="External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unsplash.com/photos/a-display-case-filled-with-lots-of-different-types-of-food-UqPfy1TYyYI?utm_content=creditCopyText&amp;utm_medium=referral&amp;utm_source=unsplash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6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tuenl.sharepoint.com/:u:/r/sites/intranet-LIS/SitePages/Data-stewards(1).aspx?csf=1&amp;web=1&amp;e=adsiT6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6.xml"/><Relationship Id="rId6" Type="http://schemas.openxmlformats.org/officeDocument/2006/relationships/hyperlink" Target="https://openpar.pages.tue.nl/solution-searcher/category-storage.html" TargetMode="External"/><Relationship Id="rId5" Type="http://schemas.openxmlformats.org/officeDocument/2006/relationships/hyperlink" Target="https://tue.atlassian.net/helpcenter/research/" TargetMode="External"/><Relationship Id="rId4" Type="http://schemas.openxmlformats.org/officeDocument/2006/relationships/hyperlink" Target="https://www.tue.nl/en/our-university/library/library-for-researchers-and-phds/research-data-management" TargetMode="Externa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nwo.nl/en/nwo-grant-rules" TargetMode="External"/><Relationship Id="rId3" Type="http://schemas.openxmlformats.org/officeDocument/2006/relationships/image" Target="../media/image35.png"/><Relationship Id="rId7" Type="http://schemas.openxmlformats.org/officeDocument/2006/relationships/hyperlink" Target="https://www.nwo.nl/en/netherlands-code-conduct-research-integrity" TargetMode="External"/><Relationship Id="rId12" Type="http://schemas.openxmlformats.org/officeDocument/2006/relationships/image" Target="../media/image42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38.svg"/><Relationship Id="rId11" Type="http://schemas.openxmlformats.org/officeDocument/2006/relationships/image" Target="../media/image41.png"/><Relationship Id="rId5" Type="http://schemas.openxmlformats.org/officeDocument/2006/relationships/image" Target="../media/image37.png"/><Relationship Id="rId10" Type="http://schemas.openxmlformats.org/officeDocument/2006/relationships/image" Target="../media/image40.png"/><Relationship Id="rId4" Type="http://schemas.openxmlformats.org/officeDocument/2006/relationships/image" Target="../media/image36.svg"/><Relationship Id="rId9" Type="http://schemas.openxmlformats.org/officeDocument/2006/relationships/image" Target="../media/image39.emf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" TargetMode="External"/><Relationship Id="rId2" Type="http://schemas.openxmlformats.org/officeDocument/2006/relationships/hyperlink" Target="https://lucide.dev/icons/rainbow" TargetMode="External"/><Relationship Id="rId1" Type="http://schemas.openxmlformats.org/officeDocument/2006/relationships/slideLayout" Target="../slideLayouts/slideLayout46.xml"/><Relationship Id="rId4" Type="http://schemas.openxmlformats.org/officeDocument/2006/relationships/hyperlink" Target="https://book.the-turing-way.org/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hyperlink" Target="https://www.nwo.nl/en/netherlands-code-conduct-research-integrity" TargetMode="External"/><Relationship Id="rId7" Type="http://schemas.openxmlformats.org/officeDocument/2006/relationships/image" Target="../media/image45.png"/><Relationship Id="rId12" Type="http://schemas.openxmlformats.org/officeDocument/2006/relationships/image" Target="../media/image5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6.xml"/><Relationship Id="rId6" Type="http://schemas.openxmlformats.org/officeDocument/2006/relationships/image" Target="../media/image44.sv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hyperlink" Target="https://www.nwo.nl/en/nwo-grant-rules" TargetMode="External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841C9CA8-4A41-8C2D-2452-28CFEE95C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" y="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itel 14"/>
          <p:cNvSpPr>
            <a:spLocks noGrp="1"/>
          </p:cNvSpPr>
          <p:nvPr>
            <p:ph type="ctrTitle"/>
          </p:nvPr>
        </p:nvSpPr>
        <p:spPr>
          <a:xfrm>
            <a:off x="1" y="1"/>
            <a:ext cx="12192001" cy="1751724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5333" dirty="0">
                <a:latin typeface="Aptos" panose="020B0004020202020204" pitchFamily="34" charset="0"/>
              </a:rPr>
              <a:t>Research Data Management</a:t>
            </a:r>
            <a:endParaRPr lang="en-GB" sz="5333" dirty="0">
              <a:latin typeface="Aptos" panose="020B0004020202020204" pitchFamily="34" charset="0"/>
            </a:endParaRPr>
          </a:p>
        </p:txBody>
      </p:sp>
      <p:sp>
        <p:nvSpPr>
          <p:cNvPr id="16" name="Ondertitel 15"/>
          <p:cNvSpPr>
            <a:spLocks noGrp="1"/>
          </p:cNvSpPr>
          <p:nvPr>
            <p:ph type="subTitle" idx="1"/>
          </p:nvPr>
        </p:nvSpPr>
        <p:spPr>
          <a:xfrm>
            <a:off x="-2" y="5570107"/>
            <a:ext cx="12191999" cy="519543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/>
          <a:lstStyle/>
          <a:p>
            <a:r>
              <a:rPr lang="en-US" sz="1600">
                <a:latin typeface="Aptos" panose="020B0004020202020204" pitchFamily="34" charset="0"/>
              </a:rPr>
              <a:t>Nami Sunami, </a:t>
            </a:r>
            <a:r>
              <a:rPr lang="en-US" sz="1600" err="1">
                <a:latin typeface="Aptos" panose="020B0004020202020204" pitchFamily="34" charset="0"/>
              </a:rPr>
              <a:t>n.sunami@tue.nl</a:t>
            </a:r>
            <a:endParaRPr lang="en-GB" sz="1600">
              <a:latin typeface="Aptos" panose="020B0004020202020204" pitchFamily="34" charset="0"/>
            </a:endParaRPr>
          </a:p>
        </p:txBody>
      </p:sp>
      <p:sp>
        <p:nvSpPr>
          <p:cNvPr id="4" name="Tijdelijke aanduiding voor tekst 3"/>
          <p:cNvSpPr>
            <a:spLocks noGrp="1"/>
          </p:cNvSpPr>
          <p:nvPr>
            <p:ph type="body" sz="quarter" idx="13"/>
          </p:nvPr>
        </p:nvSpPr>
        <p:spPr>
          <a:xfrm>
            <a:off x="2" y="6089650"/>
            <a:ext cx="12191999" cy="768351"/>
          </a:xfrm>
          <a:solidFill>
            <a:schemeClr val="tx1">
              <a:lumMod val="95000"/>
              <a:lumOff val="5000"/>
              <a:alpha val="70000"/>
            </a:schemeClr>
          </a:solidFill>
        </p:spPr>
        <p:txBody>
          <a:bodyPr/>
          <a:lstStyle/>
          <a:p>
            <a:r>
              <a:rPr lang="en-GB" dirty="0">
                <a:latin typeface="Aptos" panose="020B0004020202020204" pitchFamily="34" charset="0"/>
              </a:rPr>
              <a:t> </a:t>
            </a:r>
            <a:r>
              <a:rPr lang="en-GB" sz="2000" dirty="0">
                <a:latin typeface="Aptos" panose="020B0004020202020204" pitchFamily="34" charset="0"/>
              </a:rPr>
              <a:t>2024-11-18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320049B-04CA-806A-E18E-00948E6778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485" y="6424725"/>
            <a:ext cx="279608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This work is marked with CC0 1.0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96F1115-B87A-CB7A-10D0-0EDCCDBD83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840789" y="6373812"/>
            <a:ext cx="1117600" cy="38946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F62FA13-DCFC-3016-6B22-8D32C47FDE4E}"/>
              </a:ext>
            </a:extLst>
          </p:cNvPr>
          <p:cNvSpPr txBox="1"/>
          <p:nvPr/>
        </p:nvSpPr>
        <p:spPr>
          <a:xfrm>
            <a:off x="1056755" y="5829878"/>
            <a:ext cx="29933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r>
              <a:rPr lang="en-GB" sz="1600" dirty="0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orcid.org/0000-0001-5482-8370</a:t>
            </a:r>
            <a:endParaRPr lang="en-US" sz="1600" dirty="0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5" descr="A green circle with white letters&#10;&#10;Description automatically generated">
            <a:extLst>
              <a:ext uri="{FF2B5EF4-FFF2-40B4-BE49-F238E27FC236}">
                <a16:creationId xmlns:a16="http://schemas.microsoft.com/office/drawing/2014/main" id="{1765850E-3099-90B3-C017-B1D6534941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1927" y="5919716"/>
            <a:ext cx="189653" cy="1896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5A2638E-9A1C-EF93-51BB-3E1322F7F5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6485" y="6064173"/>
            <a:ext cx="2241126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121920" tIns="60960" rIns="121920" bIns="60960" numCol="1" anchor="ctr" anchorCtr="0" compatLnSpc="1">
            <a:prstTxWarp prst="textNoShape">
              <a:avLst/>
            </a:prstTxWarp>
            <a:spAutoFit/>
          </a:bodyPr>
          <a:lstStyle/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</a:rPr>
              <a:t>DOI: </a:t>
            </a:r>
            <a:r>
              <a:rPr lang="en-US" sz="1400" dirty="0">
                <a:solidFill>
                  <a:schemeClr val="bg1">
                    <a:lumMod val="75000"/>
                  </a:schemeClr>
                </a:solidFill>
                <a:latin typeface="Aptos" panose="020B00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10.53962/gdkf-a36m</a:t>
            </a:r>
            <a:endParaRPr lang="en-US" altLang="en-US" sz="1400" dirty="0">
              <a:solidFill>
                <a:schemeClr val="bg1">
                  <a:lumMod val="75000"/>
                </a:scheme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7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A793221-1440-0C3C-BF8E-5A8B8EEFFFB3}"/>
              </a:ext>
            </a:extLst>
          </p:cNvPr>
          <p:cNvSpPr txBox="1">
            <a:spLocks/>
          </p:cNvSpPr>
          <p:nvPr/>
        </p:nvSpPr>
        <p:spPr>
          <a:xfrm>
            <a:off x="504113" y="501149"/>
            <a:ext cx="10564284" cy="5259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Example research project</a:t>
            </a:r>
            <a:endParaRPr lang="en-NL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ABB767F7-8C34-6208-9E4B-DC02203D3D90}"/>
              </a:ext>
            </a:extLst>
          </p:cNvPr>
          <p:cNvSpPr txBox="1">
            <a:spLocks/>
          </p:cNvSpPr>
          <p:nvPr/>
        </p:nvSpPr>
        <p:spPr>
          <a:xfrm>
            <a:off x="783857" y="1616651"/>
            <a:ext cx="5547360" cy="441388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Research Question: </a:t>
            </a: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“What causes variation in the rate of development of glaucoma in patients over the age of 50?”</a:t>
            </a: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Researcher collaborate with an industry partner &amp; a hospital, exchanging datasets and code</a:t>
            </a:r>
            <a:endParaRPr lang="en-NL" sz="24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6" name="Picture 4" descr="How Do I Know If I Have Glaucoma? Detecting The Early Signs | Missouri Eye  Institute">
            <a:extLst>
              <a:ext uri="{FF2B5EF4-FFF2-40B4-BE49-F238E27FC236}">
                <a16:creationId xmlns:a16="http://schemas.microsoft.com/office/drawing/2014/main" id="{36EE1C5F-DCB8-E016-EBBC-5DB10A95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513396" y="2013097"/>
            <a:ext cx="5364480" cy="31416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2508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ow Do I Know If I Have Glaucoma? Detecting The Early Signs | Missouri Eye  Institute">
            <a:extLst>
              <a:ext uri="{FF2B5EF4-FFF2-40B4-BE49-F238E27FC236}">
                <a16:creationId xmlns:a16="http://schemas.microsoft.com/office/drawing/2014/main" id="{36EE1C5F-DCB8-E016-EBBC-5DB10A95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91772" y="2162198"/>
            <a:ext cx="5364480" cy="31416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9B0BCE-7F59-5455-FEC1-1DFE109CE331}"/>
              </a:ext>
            </a:extLst>
          </p:cNvPr>
          <p:cNvSpPr txBox="1">
            <a:spLocks/>
          </p:cNvSpPr>
          <p:nvPr/>
        </p:nvSpPr>
        <p:spPr>
          <a:xfrm>
            <a:off x="813467" y="1680002"/>
            <a:ext cx="5547360" cy="441388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What are research data management topics you need to consider in:</a:t>
            </a:r>
          </a:p>
          <a:p>
            <a:pPr marL="228594" indent="-228594" defTabSz="914377">
              <a:spcBef>
                <a:spcPts val="1000"/>
              </a:spcBef>
            </a:pPr>
            <a:endParaRPr lang="en-US" sz="2933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269987" lvl="2" indent="0" defTabSz="914377">
              <a:spcBef>
                <a:spcPts val="500"/>
              </a:spcBef>
              <a:buClr>
                <a:srgbClr val="000000"/>
              </a:buClr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1) This Glaucoma example</a:t>
            </a:r>
          </a:p>
          <a:p>
            <a:pPr marL="269987" lvl="2" indent="0" defTabSz="914377">
              <a:spcBef>
                <a:spcPts val="500"/>
              </a:spcBef>
              <a:buClr>
                <a:srgbClr val="000000"/>
              </a:buClr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2) Your own research project</a:t>
            </a:r>
          </a:p>
          <a:p>
            <a:pPr marL="650968" lvl="2" indent="-380981" defTabSz="914377">
              <a:spcBef>
                <a:spcPts val="500"/>
              </a:spcBef>
              <a:buClr>
                <a:srgbClr val="000000"/>
              </a:buClr>
            </a:pPr>
            <a:endParaRPr lang="en-US" sz="24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6C8162-6739-F7A6-8656-B012DD1C4B47}"/>
              </a:ext>
            </a:extLst>
          </p:cNvPr>
          <p:cNvSpPr txBox="1">
            <a:spLocks/>
          </p:cNvSpPr>
          <p:nvPr/>
        </p:nvSpPr>
        <p:spPr>
          <a:xfrm>
            <a:off x="580571" y="558884"/>
            <a:ext cx="4136572" cy="101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333" b="1">
                <a:solidFill>
                  <a:srgbClr val="FF9A00"/>
                </a:solidFill>
                <a:latin typeface="Aptos" panose="02110004020202020204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5079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 descr="How Do I Know If I Have Glaucoma? Detecting The Early Signs | Missouri Eye  Institute">
            <a:extLst>
              <a:ext uri="{FF2B5EF4-FFF2-40B4-BE49-F238E27FC236}">
                <a16:creationId xmlns:a16="http://schemas.microsoft.com/office/drawing/2014/main" id="{36EE1C5F-DCB8-E016-EBBC-5DB10A957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754246" y="382032"/>
            <a:ext cx="4882620" cy="2859433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1B9B0BCE-7F59-5455-FEC1-1DFE109CE331}"/>
              </a:ext>
            </a:extLst>
          </p:cNvPr>
          <p:cNvSpPr txBox="1">
            <a:spLocks/>
          </p:cNvSpPr>
          <p:nvPr/>
        </p:nvSpPr>
        <p:spPr>
          <a:xfrm>
            <a:off x="813467" y="1043387"/>
            <a:ext cx="5547360" cy="149558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</a:pPr>
            <a:r>
              <a:rPr lang="en-US" sz="2933">
                <a:solidFill>
                  <a:prstClr val="white"/>
                </a:solidFill>
                <a:latin typeface="Aptos" panose="020B0004020202020204" pitchFamily="34" charset="0"/>
              </a:rPr>
              <a:t>What are research data management topics you need to consider?</a:t>
            </a:r>
          </a:p>
          <a:p>
            <a:pPr marL="228594" indent="-228594" defTabSz="914377">
              <a:spcBef>
                <a:spcPts val="1000"/>
              </a:spcBef>
            </a:pPr>
            <a:endParaRPr lang="en-US" sz="2933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130308E-A614-46AA-81D5-95E61451E72D}"/>
              </a:ext>
            </a:extLst>
          </p:cNvPr>
          <p:cNvSpPr txBox="1"/>
          <p:nvPr/>
        </p:nvSpPr>
        <p:spPr>
          <a:xfrm>
            <a:off x="1030630" y="3147412"/>
            <a:ext cx="245880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Ethics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Privacy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Intellectual property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Agreements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Collection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Sharing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Storage</a:t>
            </a:r>
            <a:endParaRPr lang="en-NL" sz="2400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934926-6984-4272-85A5-AEC1315CB78C}"/>
              </a:ext>
            </a:extLst>
          </p:cNvPr>
          <p:cNvSpPr txBox="1"/>
          <p:nvPr/>
        </p:nvSpPr>
        <p:spPr>
          <a:xfrm>
            <a:off x="4260494" y="3332079"/>
            <a:ext cx="269899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DMP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FAIR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Documentation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Folder structure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Filenames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Encryption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 err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Anonymisation</a:t>
            </a:r>
            <a:endParaRPr lang="en-US" sz="2400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04AE4E-5113-4EBD-8E6B-583CB80B48C0}"/>
              </a:ext>
            </a:extLst>
          </p:cNvPr>
          <p:cNvSpPr txBox="1"/>
          <p:nvPr/>
        </p:nvSpPr>
        <p:spPr>
          <a:xfrm>
            <a:off x="7629291" y="3370421"/>
            <a:ext cx="260289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Versioning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Metadata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Software</a:t>
            </a:r>
            <a:endParaRPr lang="en-NL" sz="2400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Archiving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Publishing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Repositories</a:t>
            </a:r>
          </a:p>
          <a:p>
            <a:pPr marL="380981" indent="-380981" defTabSz="1219140">
              <a:buFont typeface="Arial" panose="020B0604020202020204" pitchFamily="34" charset="0"/>
              <a:buChar char="•"/>
              <a:defRPr/>
            </a:pPr>
            <a:r>
              <a:rPr lang="en-US" sz="2400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Licensing</a:t>
            </a:r>
          </a:p>
        </p:txBody>
      </p:sp>
    </p:spTree>
    <p:extLst>
      <p:ext uri="{BB962C8B-B14F-4D97-AF65-F5344CB8AC3E}">
        <p14:creationId xmlns:p14="http://schemas.microsoft.com/office/powerpoint/2010/main" val="1344818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D75FA-3131-2763-34BE-2D357F6029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1627DBF8-6514-F1E0-B067-3A1127C493B7}"/>
              </a:ext>
            </a:extLst>
          </p:cNvPr>
          <p:cNvSpPr txBox="1">
            <a:spLocks/>
          </p:cNvSpPr>
          <p:nvPr/>
        </p:nvSpPr>
        <p:spPr>
          <a:xfrm>
            <a:off x="514481" y="143248"/>
            <a:ext cx="9810528" cy="1640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Research Data Lifecycle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C397694B-006E-F0CC-EB7E-E615382558C7}"/>
              </a:ext>
            </a:extLst>
          </p:cNvPr>
          <p:cNvSpPr/>
          <p:nvPr/>
        </p:nvSpPr>
        <p:spPr>
          <a:xfrm>
            <a:off x="4080593" y="2734981"/>
            <a:ext cx="3224799" cy="3224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3B333B13-E4B9-C200-3BD7-3DB4E0DE39EC}"/>
              </a:ext>
            </a:extLst>
          </p:cNvPr>
          <p:cNvSpPr/>
          <p:nvPr/>
        </p:nvSpPr>
        <p:spPr>
          <a:xfrm>
            <a:off x="5069400" y="2361758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CA65A78-F0DE-66E4-D71F-83888AC46E8A}"/>
              </a:ext>
            </a:extLst>
          </p:cNvPr>
          <p:cNvSpPr txBox="1"/>
          <p:nvPr/>
        </p:nvSpPr>
        <p:spPr>
          <a:xfrm>
            <a:off x="6619319" y="6133459"/>
            <a:ext cx="524957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>
              <a:defRPr/>
            </a:pPr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</a:rPr>
              <a:t>Adopted from </a:t>
            </a:r>
            <a:r>
              <a:rPr lang="en-US" sz="1333" err="1">
                <a:solidFill>
                  <a:prstClr val="white"/>
                </a:solidFill>
                <a:latin typeface="Aptos" panose="020B0004020202020204" pitchFamily="34" charset="0"/>
              </a:rPr>
              <a:t>RDMkit</a:t>
            </a:r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</a:rPr>
              <a:t>: </a:t>
            </a:r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https://rdmkit.elixir-europe.org/data_life_cycle</a:t>
            </a:r>
            <a:endParaRPr lang="en-US" sz="1333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19BA2CF-F2A7-F824-1A20-2B96A65F6520}"/>
              </a:ext>
            </a:extLst>
          </p:cNvPr>
          <p:cNvSpPr txBox="1"/>
          <p:nvPr/>
        </p:nvSpPr>
        <p:spPr>
          <a:xfrm>
            <a:off x="6998882" y="3005187"/>
            <a:ext cx="200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Collect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2438E8BC-3D2E-CD40-93E7-F52863B427D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01581" y="2443524"/>
            <a:ext cx="768000" cy="768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16E30872-67A2-4932-3A5C-838C738EDA2E}"/>
              </a:ext>
            </a:extLst>
          </p:cNvPr>
          <p:cNvSpPr txBox="1"/>
          <p:nvPr/>
        </p:nvSpPr>
        <p:spPr>
          <a:xfrm>
            <a:off x="4724044" y="1821764"/>
            <a:ext cx="175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Plan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81F062B-9E66-B8DC-7FB3-13D498669458}"/>
              </a:ext>
            </a:extLst>
          </p:cNvPr>
          <p:cNvSpPr txBox="1"/>
          <p:nvPr/>
        </p:nvSpPr>
        <p:spPr>
          <a:xfrm>
            <a:off x="7482819" y="4991133"/>
            <a:ext cx="188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Process &amp; Analyze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E4F948-813E-0BF2-AD04-CC64FFD4174D}"/>
              </a:ext>
            </a:extLst>
          </p:cNvPr>
          <p:cNvSpPr txBox="1"/>
          <p:nvPr/>
        </p:nvSpPr>
        <p:spPr>
          <a:xfrm>
            <a:off x="2222336" y="5175969"/>
            <a:ext cx="1857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Archive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F0F889E-D8F5-80A4-FF61-F1FA19006A30}"/>
              </a:ext>
            </a:extLst>
          </p:cNvPr>
          <p:cNvSpPr txBox="1"/>
          <p:nvPr/>
        </p:nvSpPr>
        <p:spPr>
          <a:xfrm>
            <a:off x="1760590" y="3062681"/>
            <a:ext cx="2281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Share &amp; Reuse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47F96DB4-664C-9001-A65A-14AE0F1BD932}"/>
              </a:ext>
            </a:extLst>
          </p:cNvPr>
          <p:cNvSpPr/>
          <p:nvPr/>
        </p:nvSpPr>
        <p:spPr>
          <a:xfrm>
            <a:off x="3674812" y="3362488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2A4960A3-453D-7CE8-9730-530F497583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790692" y="3452175"/>
            <a:ext cx="768000" cy="7680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AE16060B-655E-67FE-9643-B9F08DA1FEB8}"/>
              </a:ext>
            </a:extLst>
          </p:cNvPr>
          <p:cNvSpPr/>
          <p:nvPr/>
        </p:nvSpPr>
        <p:spPr>
          <a:xfrm>
            <a:off x="6348110" y="3338323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DEF63AD3-C50A-D768-0E47-63264E5B96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623092" y="3429665"/>
            <a:ext cx="768000" cy="76800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7B34FCB5-1D89-6BFD-00BF-5BBA221A38E3}"/>
              </a:ext>
            </a:extLst>
          </p:cNvPr>
          <p:cNvSpPr/>
          <p:nvPr/>
        </p:nvSpPr>
        <p:spPr>
          <a:xfrm>
            <a:off x="4100452" y="4953534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C0A1E7B6-17DE-E9E5-8910-E20694F0A9F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3753" y="5160215"/>
            <a:ext cx="768000" cy="76800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83BEE5EF-BFBA-2E8F-277E-D0CF0F46D8E8}"/>
              </a:ext>
            </a:extLst>
          </p:cNvPr>
          <p:cNvSpPr/>
          <p:nvPr/>
        </p:nvSpPr>
        <p:spPr>
          <a:xfrm>
            <a:off x="6033999" y="4934834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35C8500C-9CA5-99D0-1DD0-7A48CA9F861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373796" y="5176129"/>
            <a:ext cx="768000" cy="768000"/>
          </a:xfrm>
          <a:prstGeom prst="rect">
            <a:avLst/>
          </a:pr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C3002EFA-FF68-5E5B-597E-D664940EC67F}"/>
              </a:ext>
            </a:extLst>
          </p:cNvPr>
          <p:cNvSpPr/>
          <p:nvPr/>
        </p:nvSpPr>
        <p:spPr>
          <a:xfrm rot="2316977">
            <a:off x="5968191" y="3181238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C9AC24BC-A655-C98E-39EB-04D43CA30B1B}"/>
              </a:ext>
            </a:extLst>
          </p:cNvPr>
          <p:cNvSpPr/>
          <p:nvPr/>
        </p:nvSpPr>
        <p:spPr>
          <a:xfrm rot="6630543">
            <a:off x="5974025" y="4374851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6C2C011D-A6BC-2522-B097-D96A8D3636C9}"/>
              </a:ext>
            </a:extLst>
          </p:cNvPr>
          <p:cNvSpPr/>
          <p:nvPr/>
        </p:nvSpPr>
        <p:spPr>
          <a:xfrm rot="11322540">
            <a:off x="4749618" y="4802646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24C0077F-8110-8838-7A0C-77FFF3AC7BC7}"/>
              </a:ext>
            </a:extLst>
          </p:cNvPr>
          <p:cNvSpPr/>
          <p:nvPr/>
        </p:nvSpPr>
        <p:spPr>
          <a:xfrm rot="15395579">
            <a:off x="4021819" y="3890622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854617CC-DCD2-8287-783F-5A84F32FEA6C}"/>
              </a:ext>
            </a:extLst>
          </p:cNvPr>
          <p:cNvSpPr/>
          <p:nvPr/>
        </p:nvSpPr>
        <p:spPr>
          <a:xfrm rot="19241892">
            <a:off x="4815455" y="2734609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5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A84D4-83BC-8ED3-5BF4-F07D0378AB82}"/>
              </a:ext>
            </a:extLst>
          </p:cNvPr>
          <p:cNvSpPr txBox="1">
            <a:spLocks/>
          </p:cNvSpPr>
          <p:nvPr/>
        </p:nvSpPr>
        <p:spPr>
          <a:xfrm>
            <a:off x="3895243" y="2718171"/>
            <a:ext cx="6548293" cy="1421660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54">
              <a:lnSpc>
                <a:spcPct val="100000"/>
              </a:lnSpc>
            </a:pPr>
            <a:r>
              <a:rPr lang="en-US" sz="3600">
                <a:solidFill>
                  <a:prstClr val="white"/>
                </a:solidFill>
              </a:rPr>
              <a:t>Plan</a:t>
            </a:r>
            <a:endParaRPr lang="en-NL" sz="3600">
              <a:solidFill>
                <a:prstClr val="white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30070EA0-74ED-C7F1-F5CC-56C3DA9488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87394" y="2281233"/>
            <a:ext cx="2340607" cy="2340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701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6BCB9-294E-1078-B51F-E6C953BDF348}"/>
              </a:ext>
            </a:extLst>
          </p:cNvPr>
          <p:cNvSpPr txBox="1">
            <a:spLocks/>
          </p:cNvSpPr>
          <p:nvPr/>
        </p:nvSpPr>
        <p:spPr>
          <a:xfrm>
            <a:off x="468546" y="689708"/>
            <a:ext cx="10075333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 Display" panose="020B0004020202020204" pitchFamily="34" charset="0"/>
              </a:rPr>
              <a:t>Topics to consider when planning</a:t>
            </a:r>
            <a:endParaRPr lang="LID4096" sz="4400" b="1">
              <a:solidFill>
                <a:prstClr val="white"/>
              </a:solidFill>
              <a:latin typeface="Aptos Display" panose="020B00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263A226-CC11-B56D-1938-72921F905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4522" y="3374206"/>
            <a:ext cx="1339412" cy="1339412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23CB2BD-974E-7DB0-5492-9CCC5C8BA1A5}"/>
              </a:ext>
            </a:extLst>
          </p:cNvPr>
          <p:cNvSpPr txBox="1">
            <a:spLocks/>
          </p:cNvSpPr>
          <p:nvPr/>
        </p:nvSpPr>
        <p:spPr>
          <a:xfrm>
            <a:off x="1446073" y="2634190"/>
            <a:ext cx="2834383" cy="6944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000" b="1">
                <a:solidFill>
                  <a:prstClr val="white"/>
                </a:solidFill>
                <a:latin typeface="Aptos" panose="020B0004020202020204" pitchFamily="34" charset="0"/>
              </a:rPr>
              <a:t>RDM Costs</a:t>
            </a:r>
            <a:endParaRPr lang="LID4096" sz="40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66DAEFF-441F-2E21-2213-6D8788D22A0B}"/>
              </a:ext>
            </a:extLst>
          </p:cNvPr>
          <p:cNvSpPr txBox="1">
            <a:spLocks/>
          </p:cNvSpPr>
          <p:nvPr/>
        </p:nvSpPr>
        <p:spPr>
          <a:xfrm>
            <a:off x="5157869" y="2683207"/>
            <a:ext cx="2314337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Ethics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9979307-6D69-1A41-1C04-B1AFDC9CF0E9}"/>
              </a:ext>
            </a:extLst>
          </p:cNvPr>
          <p:cNvSpPr txBox="1">
            <a:spLocks/>
          </p:cNvSpPr>
          <p:nvPr/>
        </p:nvSpPr>
        <p:spPr>
          <a:xfrm>
            <a:off x="8038973" y="2683208"/>
            <a:ext cx="2314337" cy="60310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Privacy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CB1EFCDC-D982-186A-9D8B-5BE0AE5A85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01073" y="3494165"/>
            <a:ext cx="1134256" cy="1134256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DE12A09-4566-D959-D1EF-42F591ADB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7983" y="3448044"/>
            <a:ext cx="1226499" cy="1226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044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3D78593-200F-A028-07D0-9DA79AD69F9C}"/>
              </a:ext>
            </a:extLst>
          </p:cNvPr>
          <p:cNvSpPr txBox="1"/>
          <p:nvPr/>
        </p:nvSpPr>
        <p:spPr>
          <a:xfrm>
            <a:off x="532924" y="3517777"/>
            <a:ext cx="5527219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/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Our advice is to reserve part of the funding for </a:t>
            </a:r>
            <a:r>
              <a:rPr lang="en-US" sz="3200">
                <a:solidFill>
                  <a:srgbClr val="C00000"/>
                </a:solidFill>
                <a:latin typeface="Aptos" panose="020B0004020202020204" pitchFamily="34" charset="0"/>
              </a:rPr>
              <a:t>research data management-related costs</a:t>
            </a:r>
            <a:endParaRPr lang="LID4096" sz="3200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105A8B-CD8F-0B76-DBF0-712437CA9D0A}"/>
              </a:ext>
            </a:extLst>
          </p:cNvPr>
          <p:cNvSpPr txBox="1"/>
          <p:nvPr/>
        </p:nvSpPr>
        <p:spPr>
          <a:xfrm>
            <a:off x="532924" y="1526141"/>
            <a:ext cx="533617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54"/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Good RDM planning means lower RDM costs later (both time and money)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F008A8-78C0-541C-45D6-F215C2E056A7}"/>
              </a:ext>
            </a:extLst>
          </p:cNvPr>
          <p:cNvSpPr txBox="1">
            <a:spLocks/>
          </p:cNvSpPr>
          <p:nvPr/>
        </p:nvSpPr>
        <p:spPr>
          <a:xfrm>
            <a:off x="496584" y="484844"/>
            <a:ext cx="10075333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RDM costs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7" name="Graphic 6" descr="Clipboard with solid fill">
            <a:extLst>
              <a:ext uri="{FF2B5EF4-FFF2-40B4-BE49-F238E27FC236}">
                <a16:creationId xmlns:a16="http://schemas.microsoft.com/office/drawing/2014/main" id="{41A1DD60-DB94-AB68-5974-050118B43F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2476" y="184964"/>
            <a:ext cx="830717" cy="83071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C33E25-3768-07E8-79F4-AACFB98724C4}"/>
              </a:ext>
            </a:extLst>
          </p:cNvPr>
          <p:cNvSpPr txBox="1"/>
          <p:nvPr/>
        </p:nvSpPr>
        <p:spPr>
          <a:xfrm>
            <a:off x="10443778" y="1007963"/>
            <a:ext cx="1699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/>
            <a:r>
              <a:rPr lang="en-US" sz="2200">
                <a:solidFill>
                  <a:prstClr val="black"/>
                </a:solidFill>
                <a:latin typeface="Aptos" panose="020B00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Plan</a:t>
            </a:r>
            <a:endParaRPr lang="LID4096" sz="2200">
              <a:solidFill>
                <a:prstClr val="black"/>
              </a:solidFill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FA7A78-A5F4-01EB-890A-8CFE988EA1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322901" y="1060191"/>
            <a:ext cx="5527219" cy="4737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5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2F008A8-78C0-541C-45D6-F215C2E056A7}"/>
              </a:ext>
            </a:extLst>
          </p:cNvPr>
          <p:cNvSpPr txBox="1">
            <a:spLocks/>
          </p:cNvSpPr>
          <p:nvPr/>
        </p:nvSpPr>
        <p:spPr>
          <a:xfrm>
            <a:off x="304650" y="272506"/>
            <a:ext cx="6253807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Ethical review process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16A380B-A960-7827-1C56-3A5D8DDF9D2E}"/>
              </a:ext>
            </a:extLst>
          </p:cNvPr>
          <p:cNvSpPr txBox="1">
            <a:spLocks/>
          </p:cNvSpPr>
          <p:nvPr/>
        </p:nvSpPr>
        <p:spPr>
          <a:xfrm>
            <a:off x="657077" y="1024700"/>
            <a:ext cx="10263199" cy="558926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6" lvl="1" indent="-228589" defTabSz="914354">
              <a:spcBef>
                <a:spcPts val="500"/>
              </a:spcBef>
            </a:pPr>
            <a:endParaRPr lang="en-US" sz="24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17CBDE38-2409-CC95-4077-3C7D1533DFF9}"/>
              </a:ext>
            </a:extLst>
          </p:cNvPr>
          <p:cNvSpPr txBox="1">
            <a:spLocks/>
          </p:cNvSpPr>
          <p:nvPr/>
        </p:nvSpPr>
        <p:spPr>
          <a:xfrm>
            <a:off x="487663" y="1182628"/>
            <a:ext cx="8982908" cy="182182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spcBef>
                <a:spcPts val="1000"/>
              </a:spcBef>
              <a:buNone/>
            </a:pPr>
            <a:r>
              <a:rPr lang="en-US" sz="2800">
                <a:solidFill>
                  <a:prstClr val="white"/>
                </a:solidFill>
                <a:latin typeface="Aptos" panose="020B0004020202020204" pitchFamily="34" charset="0"/>
              </a:rPr>
              <a:t>Mandatory for all research or educational projects with </a:t>
            </a:r>
            <a:r>
              <a:rPr lang="en-US" sz="2800">
                <a:solidFill>
                  <a:srgbClr val="C00000"/>
                </a:solidFill>
                <a:latin typeface="Aptos" panose="020B0004020202020204" pitchFamily="34" charset="0"/>
              </a:rPr>
              <a:t>human data</a:t>
            </a:r>
          </a:p>
          <a:p>
            <a:pPr marL="0" indent="0" defTabSz="914354">
              <a:spcBef>
                <a:spcPts val="1000"/>
              </a:spcBef>
              <a:buNone/>
            </a:pPr>
            <a:r>
              <a:rPr lang="en-US" sz="2800">
                <a:solidFill>
                  <a:prstClr val="white"/>
                </a:solidFill>
                <a:latin typeface="Aptos" panose="020B0004020202020204" pitchFamily="34" charset="0"/>
              </a:rPr>
              <a:t>The purpose is to protect human participants and their data from harm</a:t>
            </a:r>
            <a:endParaRPr lang="en-US" sz="3600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1142942" lvl="2" indent="0" defTabSz="914354" fontAlgn="base">
              <a:spcBef>
                <a:spcPts val="500"/>
              </a:spcBef>
              <a:buClr>
                <a:srgbClr val="000000"/>
              </a:buClr>
              <a:buNone/>
            </a:pPr>
            <a:endParaRPr lang="en-US" sz="28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130FF2-F916-68A2-BED4-2781533907E0}"/>
              </a:ext>
            </a:extLst>
          </p:cNvPr>
          <p:cNvSpPr txBox="1"/>
          <p:nvPr/>
        </p:nvSpPr>
        <p:spPr>
          <a:xfrm>
            <a:off x="1924869" y="3533092"/>
            <a:ext cx="356153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 b="1">
                <a:solidFill>
                  <a:prstClr val="white"/>
                </a:solidFill>
                <a:latin typeface="Aptos" panose="020B0004020202020204" pitchFamily="34" charset="0"/>
              </a:rPr>
              <a:t>Low- and medium-risk</a:t>
            </a:r>
          </a:p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Assessed by departmental ERB. </a:t>
            </a:r>
          </a:p>
          <a:p>
            <a:pPr marL="9525" lvl="1" indent="-9525" defTabSz="914354" fontAlgn="base">
              <a:buClr>
                <a:srgbClr val="000000"/>
              </a:buClr>
            </a:pPr>
            <a:endParaRPr lang="en-US" sz="2400" b="1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 b="1">
                <a:solidFill>
                  <a:prstClr val="white"/>
                </a:solidFill>
                <a:latin typeface="Aptos" panose="020B0004020202020204" pitchFamily="34" charset="0"/>
              </a:rPr>
              <a:t>2 working weeks</a:t>
            </a: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 </a:t>
            </a:r>
            <a:r>
              <a:rPr lang="en-US" sz="2400" b="1">
                <a:solidFill>
                  <a:prstClr val="white"/>
                </a:solidFill>
                <a:latin typeface="Aptos" panose="020B0004020202020204" pitchFamily="34" charset="0"/>
              </a:rPr>
              <a:t>to process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45C69F2-4F50-E033-8FDE-8404A5E0F3FD}"/>
              </a:ext>
            </a:extLst>
          </p:cNvPr>
          <p:cNvSpPr txBox="1"/>
          <p:nvPr/>
        </p:nvSpPr>
        <p:spPr>
          <a:xfrm>
            <a:off x="6754194" y="3533092"/>
            <a:ext cx="356153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 b="1">
                <a:solidFill>
                  <a:prstClr val="white"/>
                </a:solidFill>
                <a:latin typeface="Aptos" panose="020B0004020202020204" pitchFamily="34" charset="0"/>
              </a:rPr>
              <a:t>High-risk:</a:t>
            </a:r>
          </a:p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Assessed by the central ERB. </a:t>
            </a:r>
          </a:p>
          <a:p>
            <a:pPr marL="9525" lvl="1" indent="-9525" defTabSz="914354" fontAlgn="base">
              <a:buClr>
                <a:srgbClr val="000000"/>
              </a:buClr>
            </a:pPr>
            <a:endParaRPr lang="en-US" sz="2400" b="1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9525" lvl="1" indent="-9525" defTabSz="914354" fontAlgn="base">
              <a:buClr>
                <a:srgbClr val="000000"/>
              </a:buClr>
            </a:pPr>
            <a:r>
              <a:rPr lang="en-US" sz="2400" b="1">
                <a:solidFill>
                  <a:prstClr val="white"/>
                </a:solidFill>
                <a:latin typeface="Aptos" panose="020B0004020202020204" pitchFamily="34" charset="0"/>
              </a:rPr>
              <a:t>6 working weeks to process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4B4E8F6-4966-9B1C-D355-C89FDE121AD8}"/>
              </a:ext>
            </a:extLst>
          </p:cNvPr>
          <p:cNvSpPr txBox="1"/>
          <p:nvPr/>
        </p:nvSpPr>
        <p:spPr>
          <a:xfrm>
            <a:off x="3374572" y="6400830"/>
            <a:ext cx="88174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Ethical Review | TU/e : https://</a:t>
            </a:r>
            <a:r>
              <a:rPr lang="en-US" err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tuenl.sharepoint.com</a:t>
            </a:r>
            <a:r>
              <a:rPr lang="en-US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/sites/intranet-ethical-review</a:t>
            </a:r>
          </a:p>
        </p:txBody>
      </p:sp>
    </p:spTree>
    <p:extLst>
      <p:ext uri="{BB962C8B-B14F-4D97-AF65-F5344CB8AC3E}">
        <p14:creationId xmlns:p14="http://schemas.microsoft.com/office/powerpoint/2010/main" val="7712257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pic>
        <p:nvPicPr>
          <p:cNvPr id="2" name="Graphic 1" descr="Clipboard with solid fill">
            <a:extLst>
              <a:ext uri="{FF2B5EF4-FFF2-40B4-BE49-F238E27FC236}">
                <a16:creationId xmlns:a16="http://schemas.microsoft.com/office/drawing/2014/main" id="{61CB883A-5DC4-21CB-CE0F-9F50F6608B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2476" y="184964"/>
            <a:ext cx="830717" cy="83071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40C535-861D-726B-3209-36D6BFC8A4F3}"/>
              </a:ext>
            </a:extLst>
          </p:cNvPr>
          <p:cNvSpPr txBox="1"/>
          <p:nvPr/>
        </p:nvSpPr>
        <p:spPr>
          <a:xfrm>
            <a:off x="10443778" y="1007963"/>
            <a:ext cx="169997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54"/>
            <a:r>
              <a:rPr lang="en-US" sz="2200">
                <a:solidFill>
                  <a:prstClr val="black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Pla</a:t>
            </a:r>
            <a:endParaRPr lang="LID4096" sz="2200">
              <a:solidFill>
                <a:prstClr val="black"/>
              </a:solidFill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F978A64-858E-1156-263C-27F9508A0740}"/>
              </a:ext>
            </a:extLst>
          </p:cNvPr>
          <p:cNvSpPr txBox="1">
            <a:spLocks/>
          </p:cNvSpPr>
          <p:nvPr/>
        </p:nvSpPr>
        <p:spPr>
          <a:xfrm>
            <a:off x="418808" y="796956"/>
            <a:ext cx="4207784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Personal Data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F59E489-EAC2-A7F8-572A-33EAE65DF1C8}"/>
              </a:ext>
            </a:extLst>
          </p:cNvPr>
          <p:cNvSpPr txBox="1">
            <a:spLocks/>
          </p:cNvSpPr>
          <p:nvPr/>
        </p:nvSpPr>
        <p:spPr>
          <a:xfrm>
            <a:off x="1058212" y="2379994"/>
            <a:ext cx="4485067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3200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Any information…</a:t>
            </a:r>
            <a:endParaRPr lang="LID4096" sz="3200" b="1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FAF39B7-0EFE-FAA9-7BC4-8EE947FA87D4}"/>
              </a:ext>
            </a:extLst>
          </p:cNvPr>
          <p:cNvSpPr txBox="1">
            <a:spLocks/>
          </p:cNvSpPr>
          <p:nvPr/>
        </p:nvSpPr>
        <p:spPr>
          <a:xfrm>
            <a:off x="1058213" y="3166563"/>
            <a:ext cx="4655236" cy="986156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3200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relating to an identified and identifiable…</a:t>
            </a:r>
            <a:endParaRPr lang="LID4096" sz="3200" b="1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7E42748-DCF5-939A-CE56-53598D9EF117}"/>
              </a:ext>
            </a:extLst>
          </p:cNvPr>
          <p:cNvSpPr txBox="1">
            <a:spLocks/>
          </p:cNvSpPr>
          <p:nvPr/>
        </p:nvSpPr>
        <p:spPr>
          <a:xfrm>
            <a:off x="1067785" y="4398781"/>
            <a:ext cx="4494643" cy="73964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3200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natural person.</a:t>
            </a:r>
            <a:endParaRPr lang="LID4096" sz="3200" b="1">
              <a:solidFill>
                <a:prstClr val="white">
                  <a:lumMod val="8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D6C19CE-5394-EF23-F042-B6F84BF98D51}"/>
              </a:ext>
            </a:extLst>
          </p:cNvPr>
          <p:cNvSpPr txBox="1">
            <a:spLocks/>
          </p:cNvSpPr>
          <p:nvPr/>
        </p:nvSpPr>
        <p:spPr>
          <a:xfrm>
            <a:off x="6948975" y="2739352"/>
            <a:ext cx="4655236" cy="153968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3200" b="1">
                <a:solidFill>
                  <a:prstClr val="white"/>
                </a:solidFill>
                <a:latin typeface="Aptos" panose="020B0004020202020204" pitchFamily="34" charset="0"/>
              </a:rPr>
              <a:t>Any data that can be </a:t>
            </a:r>
            <a:r>
              <a:rPr lang="en-US" sz="3200" b="1">
                <a:solidFill>
                  <a:srgbClr val="FF0000"/>
                </a:solidFill>
                <a:latin typeface="Aptos" panose="020B0004020202020204" pitchFamily="34" charset="0"/>
              </a:rPr>
              <a:t>traced back </a:t>
            </a:r>
            <a:r>
              <a:rPr lang="en-US" sz="3200" b="1">
                <a:solidFill>
                  <a:prstClr val="white"/>
                </a:solidFill>
                <a:latin typeface="Aptos" panose="020B0004020202020204" pitchFamily="34" charset="0"/>
              </a:rPr>
              <a:t>to a living person</a:t>
            </a:r>
            <a:endParaRPr lang="LID4096" sz="32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34C7F3-66C0-CA1E-E173-9C25862ACDDA}"/>
              </a:ext>
            </a:extLst>
          </p:cNvPr>
          <p:cNvSpPr txBox="1"/>
          <p:nvPr/>
        </p:nvSpPr>
        <p:spPr>
          <a:xfrm>
            <a:off x="1856553" y="6384090"/>
            <a:ext cx="101848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Privacy Handbook | UU: https://</a:t>
            </a:r>
            <a:r>
              <a:rPr lang="en-US" err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utrechtuniversity.github.io</a:t>
            </a:r>
            <a:r>
              <a:rPr lang="en-US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/</a:t>
            </a:r>
            <a:r>
              <a:rPr lang="en-US" err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dataprivacyhandbook</a:t>
            </a:r>
            <a:r>
              <a:rPr lang="en-US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/</a:t>
            </a:r>
            <a:r>
              <a:rPr lang="en-US" err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definitions.html</a:t>
            </a:r>
            <a:endParaRPr lang="en-US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5432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93FDDC-B43F-5273-A999-40CA43783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94F8B517-EFFC-24EB-A89A-F24986CFC8F2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B1AFF46-55C3-4289-4546-F689C6212AFA}"/>
              </a:ext>
            </a:extLst>
          </p:cNvPr>
          <p:cNvSpPr txBox="1">
            <a:spLocks/>
          </p:cNvSpPr>
          <p:nvPr/>
        </p:nvSpPr>
        <p:spPr>
          <a:xfrm>
            <a:off x="304650" y="516641"/>
            <a:ext cx="6253807" cy="129183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Special Categories of Personal Data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4C646FD-D4D3-72F7-212E-68FD3C9BE4C6}"/>
              </a:ext>
            </a:extLst>
          </p:cNvPr>
          <p:cNvSpPr txBox="1">
            <a:spLocks/>
          </p:cNvSpPr>
          <p:nvPr/>
        </p:nvSpPr>
        <p:spPr>
          <a:xfrm>
            <a:off x="836424" y="3014021"/>
            <a:ext cx="5259576" cy="129183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3200" b="1">
                <a:solidFill>
                  <a:prstClr val="white"/>
                </a:solidFill>
                <a:latin typeface="Aptos" panose="020B0004020202020204" pitchFamily="34" charset="0"/>
              </a:rPr>
              <a:t>Further care is needed for special categories of personal data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9363A62-40DB-87F1-B922-FD54A9E7CECA}"/>
              </a:ext>
            </a:extLst>
          </p:cNvPr>
          <p:cNvSpPr txBox="1">
            <a:spLocks/>
          </p:cNvSpPr>
          <p:nvPr/>
        </p:nvSpPr>
        <p:spPr>
          <a:xfrm>
            <a:off x="7046155" y="1610853"/>
            <a:ext cx="3456403" cy="42116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Political opinions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2A88B29-60BE-0C4E-20D8-3E9221917899}"/>
              </a:ext>
            </a:extLst>
          </p:cNvPr>
          <p:cNvSpPr txBox="1">
            <a:spLocks/>
          </p:cNvSpPr>
          <p:nvPr/>
        </p:nvSpPr>
        <p:spPr>
          <a:xfrm>
            <a:off x="7046157" y="895990"/>
            <a:ext cx="3791943" cy="533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Racial or ethnic origin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BDD0FE6-0FDF-665D-D07C-26309A139EFE}"/>
              </a:ext>
            </a:extLst>
          </p:cNvPr>
          <p:cNvSpPr txBox="1">
            <a:spLocks/>
          </p:cNvSpPr>
          <p:nvPr/>
        </p:nvSpPr>
        <p:spPr>
          <a:xfrm>
            <a:off x="7046157" y="2343423"/>
            <a:ext cx="5032113" cy="6705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Religious or philosophical beliefs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440D26B-78AE-3910-58E5-2FC466A5DF35}"/>
              </a:ext>
            </a:extLst>
          </p:cNvPr>
          <p:cNvSpPr txBox="1">
            <a:spLocks/>
          </p:cNvSpPr>
          <p:nvPr/>
        </p:nvSpPr>
        <p:spPr>
          <a:xfrm>
            <a:off x="7046155" y="3066069"/>
            <a:ext cx="5259576" cy="51860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Trade union membership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9171444E-BF48-A7EC-D968-82CD4658AF72}"/>
              </a:ext>
            </a:extLst>
          </p:cNvPr>
          <p:cNvSpPr txBox="1">
            <a:spLocks/>
          </p:cNvSpPr>
          <p:nvPr/>
        </p:nvSpPr>
        <p:spPr>
          <a:xfrm>
            <a:off x="7046155" y="3902239"/>
            <a:ext cx="5032112" cy="670599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Genetic and biometric data to identify someone 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481CC6D-61C4-9AEB-15AE-5F62F0244458}"/>
              </a:ext>
            </a:extLst>
          </p:cNvPr>
          <p:cNvSpPr txBox="1">
            <a:spLocks/>
          </p:cNvSpPr>
          <p:nvPr/>
        </p:nvSpPr>
        <p:spPr>
          <a:xfrm>
            <a:off x="7046155" y="4890405"/>
            <a:ext cx="4429499" cy="51860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Sex life or sexual orientation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EE60D7F-3720-5EA3-CF49-434015459152}"/>
              </a:ext>
            </a:extLst>
          </p:cNvPr>
          <p:cNvSpPr txBox="1">
            <a:spLocks/>
          </p:cNvSpPr>
          <p:nvPr/>
        </p:nvSpPr>
        <p:spPr>
          <a:xfrm>
            <a:off x="7046155" y="5590735"/>
            <a:ext cx="5259576" cy="51860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75000"/>
                  </a:prstClr>
                </a:solidFill>
                <a:latin typeface="Aptos" panose="020B0004020202020204" pitchFamily="34" charset="0"/>
              </a:rPr>
              <a:t>Physical and mental health conditions</a:t>
            </a:r>
            <a:endParaRPr lang="LID4096" sz="2400" b="1">
              <a:solidFill>
                <a:prstClr val="white">
                  <a:lumMod val="75000"/>
                </a:prstClr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7404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13" grpId="0"/>
      <p:bldP spid="14" grpId="0"/>
      <p:bldP spid="16" grpId="0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232112-622A-FE76-B511-09F7D3E3F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711" y="337019"/>
            <a:ext cx="10075333" cy="808365"/>
          </a:xfrm>
        </p:spPr>
        <p:txBody>
          <a:bodyPr/>
          <a:lstStyle/>
          <a:p>
            <a:r>
              <a:rPr lang="en-US" sz="4800"/>
              <a:t>Data Stewards can help you</a:t>
            </a:r>
            <a:endParaRPr lang="en-NL" sz="4800"/>
          </a:p>
        </p:txBody>
      </p:sp>
      <p:pic>
        <p:nvPicPr>
          <p:cNvPr id="4" name="Picture 3" descr="Profile photo of Jayakrishnan H R Nair, PhD">
            <a:extLst>
              <a:ext uri="{FF2B5EF4-FFF2-40B4-BE49-F238E27FC236}">
                <a16:creationId xmlns:a16="http://schemas.microsoft.com/office/drawing/2014/main" id="{BEA8DF8C-6043-E541-9C64-2A07E46681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" b="-3"/>
          <a:stretch/>
        </p:blipFill>
        <p:spPr>
          <a:xfrm>
            <a:off x="6999673" y="1513754"/>
            <a:ext cx="1443436" cy="1443436"/>
          </a:xfrm>
          <a:prstGeom prst="rect">
            <a:avLst/>
          </a:prstGeom>
        </p:spPr>
      </p:pic>
      <p:pic>
        <p:nvPicPr>
          <p:cNvPr id="8" name="Picture 7" descr="A person smiling at camera&#10;&#10;Description automatically generated">
            <a:extLst>
              <a:ext uri="{FF2B5EF4-FFF2-40B4-BE49-F238E27FC236}">
                <a16:creationId xmlns:a16="http://schemas.microsoft.com/office/drawing/2014/main" id="{1AD62583-0A95-A7E0-04B6-82FBE400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3417" y="4097766"/>
            <a:ext cx="1443436" cy="1443436"/>
          </a:xfrm>
          <a:prstGeom prst="rect">
            <a:avLst/>
          </a:prstGeom>
        </p:spPr>
      </p:pic>
      <p:pic>
        <p:nvPicPr>
          <p:cNvPr id="10" name="Picture 9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C9433B6E-A06C-909A-41D8-BDC0FD8426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7517" t="10831" r="7517" b="4204"/>
          <a:stretch/>
        </p:blipFill>
        <p:spPr>
          <a:xfrm>
            <a:off x="615019" y="1513754"/>
            <a:ext cx="1443436" cy="1443436"/>
          </a:xfrm>
          <a:prstGeom prst="rect">
            <a:avLst/>
          </a:prstGeom>
        </p:spPr>
      </p:pic>
      <p:pic>
        <p:nvPicPr>
          <p:cNvPr id="12" name="Picture 11" descr="A person with long hair in front of a window&#10;&#10;Description automatically generated">
            <a:extLst>
              <a:ext uri="{FF2B5EF4-FFF2-40B4-BE49-F238E27FC236}">
                <a16:creationId xmlns:a16="http://schemas.microsoft.com/office/drawing/2014/main" id="{E36A9787-94B7-8B41-8F8C-3B867CA7B7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43237" y="1513754"/>
            <a:ext cx="1443436" cy="14434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2099D4B-C95C-50AC-455F-E470FB485F8D}"/>
              </a:ext>
            </a:extLst>
          </p:cNvPr>
          <p:cNvSpPr txBox="1"/>
          <p:nvPr/>
        </p:nvSpPr>
        <p:spPr>
          <a:xfrm>
            <a:off x="477891" y="3148419"/>
            <a:ext cx="22402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Liz Guzman-Ramirez</a:t>
            </a: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Coordinator</a:t>
            </a:r>
          </a:p>
        </p:txBody>
      </p:sp>
      <p:pic>
        <p:nvPicPr>
          <p:cNvPr id="15" name="Picture 14" descr="A person wearing glasses and smiling&#10;&#10;Description automatically generated">
            <a:extLst>
              <a:ext uri="{FF2B5EF4-FFF2-40B4-BE49-F238E27FC236}">
                <a16:creationId xmlns:a16="http://schemas.microsoft.com/office/drawing/2014/main" id="{6749C291-67B8-D54D-7835-74C517677A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91812" y="4113033"/>
            <a:ext cx="1412899" cy="1412899"/>
          </a:xfrm>
          <a:prstGeom prst="rect">
            <a:avLst/>
          </a:prstGeom>
        </p:spPr>
      </p:pic>
      <p:pic>
        <p:nvPicPr>
          <p:cNvPr id="17" name="Picture 16" descr="A person smiling with his teeth missing&#10;&#10;Description automatically generated">
            <a:extLst>
              <a:ext uri="{FF2B5EF4-FFF2-40B4-BE49-F238E27FC236}">
                <a16:creationId xmlns:a16="http://schemas.microsoft.com/office/drawing/2014/main" id="{CC89E11B-D2B5-326E-216F-0F72E4304F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99673" y="4097766"/>
            <a:ext cx="1443436" cy="144343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1957231-C164-96CC-79F2-6B330A22943F}"/>
              </a:ext>
            </a:extLst>
          </p:cNvPr>
          <p:cNvSpPr txBox="1"/>
          <p:nvPr/>
        </p:nvSpPr>
        <p:spPr>
          <a:xfrm>
            <a:off x="2686336" y="5726303"/>
            <a:ext cx="179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Neda Norouzi</a:t>
            </a: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BME, ME</a:t>
            </a:r>
          </a:p>
        </p:txBody>
      </p:sp>
      <p:pic>
        <p:nvPicPr>
          <p:cNvPr id="6" name="Picture 5" descr="A person wearing a hat and smiling&#10;&#10;Description automatically generated">
            <a:extLst>
              <a:ext uri="{FF2B5EF4-FFF2-40B4-BE49-F238E27FC236}">
                <a16:creationId xmlns:a16="http://schemas.microsoft.com/office/drawing/2014/main" id="{0929BB45-5579-634B-17C1-9A8948095D3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871454" y="1513754"/>
            <a:ext cx="1443436" cy="1443436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97ED2EE3-0E5A-5433-A92A-681512D95689}"/>
              </a:ext>
            </a:extLst>
          </p:cNvPr>
          <p:cNvSpPr txBox="1"/>
          <p:nvPr/>
        </p:nvSpPr>
        <p:spPr>
          <a:xfrm>
            <a:off x="4871454" y="3148419"/>
            <a:ext cx="14434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Davide </a:t>
            </a:r>
            <a:r>
              <a:rPr lang="en-US" sz="1400" b="1" err="1">
                <a:solidFill>
                  <a:prstClr val="white"/>
                </a:solidFill>
                <a:latin typeface="Aptos" panose="02110004020202020204"/>
              </a:rPr>
              <a:t>Nardi</a:t>
            </a:r>
            <a:endParaRPr lang="en-US" sz="1400" b="1">
              <a:solidFill>
                <a:prstClr val="white"/>
              </a:solidFill>
              <a:latin typeface="Aptos" panose="02110004020202020204"/>
            </a:endParaRP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M&amp;CS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E4E0937-1B64-3F05-8050-D386146F4474}"/>
              </a:ext>
            </a:extLst>
          </p:cNvPr>
          <p:cNvSpPr txBox="1"/>
          <p:nvPr/>
        </p:nvSpPr>
        <p:spPr>
          <a:xfrm>
            <a:off x="6999672" y="5726303"/>
            <a:ext cx="1717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Nami Sunami</a:t>
            </a: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CE&amp;C, APSE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00813FB-1C55-BB24-75F5-B21D8E423FF8}"/>
              </a:ext>
            </a:extLst>
          </p:cNvPr>
          <p:cNvSpPr txBox="1"/>
          <p:nvPr/>
        </p:nvSpPr>
        <p:spPr>
          <a:xfrm>
            <a:off x="4769597" y="5726303"/>
            <a:ext cx="1717691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Mariana Oshima </a:t>
            </a:r>
            <a:r>
              <a:rPr lang="en-US" sz="1400" b="1" err="1">
                <a:solidFill>
                  <a:prstClr val="white"/>
                </a:solidFill>
                <a:latin typeface="Aptos" panose="02110004020202020204"/>
              </a:rPr>
              <a:t>Menegon</a:t>
            </a:r>
            <a:br>
              <a:rPr lang="en-US" sz="1400" b="1">
                <a:solidFill>
                  <a:prstClr val="white"/>
                </a:solidFill>
                <a:latin typeface="Aptos" panose="02110004020202020204"/>
              </a:rPr>
            </a:b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ID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D91AFCE-CAD9-7F5F-ACB1-3C4B0FF311B4}"/>
              </a:ext>
            </a:extLst>
          </p:cNvPr>
          <p:cNvSpPr txBox="1"/>
          <p:nvPr/>
        </p:nvSpPr>
        <p:spPr>
          <a:xfrm>
            <a:off x="2718171" y="3148419"/>
            <a:ext cx="17927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Angela </a:t>
            </a:r>
            <a:r>
              <a:rPr lang="en-US" sz="1400" b="1" err="1">
                <a:solidFill>
                  <a:prstClr val="white"/>
                </a:solidFill>
                <a:latin typeface="Aptos" panose="02110004020202020204"/>
              </a:rPr>
              <a:t>Aleksovska</a:t>
            </a:r>
            <a:endParaRPr lang="en-US" sz="1400" b="1">
              <a:solidFill>
                <a:prstClr val="white"/>
              </a:solidFill>
              <a:latin typeface="Aptos" panose="02110004020202020204"/>
            </a:endParaRP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EE</a:t>
            </a:r>
          </a:p>
        </p:txBody>
      </p:sp>
      <p:pic>
        <p:nvPicPr>
          <p:cNvPr id="19" name="Picture 18" descr="A person smiling at the camera&#10;&#10;Description automatically generated">
            <a:extLst>
              <a:ext uri="{FF2B5EF4-FFF2-40B4-BE49-F238E27FC236}">
                <a16:creationId xmlns:a16="http://schemas.microsoft.com/office/drawing/2014/main" id="{90260DB6-3411-EBCE-CEA0-14BCBEE31F3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41"/>
          <a:stretch/>
        </p:blipFill>
        <p:spPr>
          <a:xfrm>
            <a:off x="615019" y="4097766"/>
            <a:ext cx="1443437" cy="144343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6FE0B54C-D904-D143-D39E-8CF12BEA3122}"/>
              </a:ext>
            </a:extLst>
          </p:cNvPr>
          <p:cNvSpPr txBox="1"/>
          <p:nvPr/>
        </p:nvSpPr>
        <p:spPr>
          <a:xfrm>
            <a:off x="477891" y="5726303"/>
            <a:ext cx="13435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Lucia Forrová </a:t>
            </a:r>
            <a:br>
              <a:rPr lang="en-US" sz="1400" b="1">
                <a:solidFill>
                  <a:prstClr val="white"/>
                </a:solidFill>
                <a:latin typeface="Aptos" panose="02110004020202020204"/>
              </a:rPr>
            </a:b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BE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22B5D1-304E-FE21-5E8E-E2D6BFF8A0E2}"/>
              </a:ext>
            </a:extLst>
          </p:cNvPr>
          <p:cNvSpPr txBox="1"/>
          <p:nvPr/>
        </p:nvSpPr>
        <p:spPr>
          <a:xfrm>
            <a:off x="6999672" y="3136399"/>
            <a:ext cx="171769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Jay Nair</a:t>
            </a:r>
          </a:p>
          <a:p>
            <a:pPr defTabSz="914377">
              <a:defRPr/>
            </a:pPr>
            <a:r>
              <a:rPr lang="en-US" sz="1400" b="1">
                <a:solidFill>
                  <a:prstClr val="white"/>
                </a:solidFill>
                <a:latin typeface="Aptos" panose="02110004020202020204"/>
              </a:rPr>
              <a:t>IE&amp;IS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1ED2026-0058-40B4-4016-1A6F193AE586}"/>
              </a:ext>
            </a:extLst>
          </p:cNvPr>
          <p:cNvSpPr/>
          <p:nvPr/>
        </p:nvSpPr>
        <p:spPr>
          <a:xfrm>
            <a:off x="8870133" y="0"/>
            <a:ext cx="3321867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DED4C1A-A792-CD54-2BC5-5E355A7EE63F}"/>
              </a:ext>
            </a:extLst>
          </p:cNvPr>
          <p:cNvSpPr txBox="1"/>
          <p:nvPr/>
        </p:nvSpPr>
        <p:spPr>
          <a:xfrm>
            <a:off x="8717363" y="3042238"/>
            <a:ext cx="3474637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2667" b="1" err="1">
                <a:solidFill>
                  <a:prstClr val="white"/>
                </a:solidFill>
                <a:latin typeface="Calibri"/>
              </a:rPr>
              <a:t>rdmsupport@tue.nl</a:t>
            </a:r>
            <a:endParaRPr lang="LID4096" sz="2667" b="1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993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54EFB8-A92F-96C0-C625-FC749FDA4A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A404499E-6F77-2533-493A-DBE8B1FF171B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2542B60-A63E-CD43-2F21-A5E1D91D4248}"/>
              </a:ext>
            </a:extLst>
          </p:cNvPr>
          <p:cNvSpPr txBox="1">
            <a:spLocks/>
          </p:cNvSpPr>
          <p:nvPr/>
        </p:nvSpPr>
        <p:spPr>
          <a:xfrm>
            <a:off x="634872" y="462569"/>
            <a:ext cx="10075333" cy="140496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Best practices to protect privacy of participants </a:t>
            </a:r>
            <a:endParaRPr lang="LID4096" sz="4400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966014E-C3D1-95FE-D31E-3AEE3CA6B7CA}"/>
              </a:ext>
            </a:extLst>
          </p:cNvPr>
          <p:cNvSpPr txBox="1">
            <a:spLocks/>
          </p:cNvSpPr>
          <p:nvPr/>
        </p:nvSpPr>
        <p:spPr>
          <a:xfrm>
            <a:off x="1280016" y="2330249"/>
            <a:ext cx="5625753" cy="533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Minimize personal data collected</a:t>
            </a:r>
            <a:endParaRPr lang="LID4096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B9E8F04C-F1F9-E600-9760-D7F41AE728E5}"/>
              </a:ext>
            </a:extLst>
          </p:cNvPr>
          <p:cNvSpPr txBox="1">
            <a:spLocks/>
          </p:cNvSpPr>
          <p:nvPr/>
        </p:nvSpPr>
        <p:spPr>
          <a:xfrm>
            <a:off x="1280015" y="3248411"/>
            <a:ext cx="5489276" cy="53314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Assess the privacy and security risks</a:t>
            </a: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09147926-62F6-2206-848F-FAA2B22DA213}"/>
              </a:ext>
            </a:extLst>
          </p:cNvPr>
          <p:cNvSpPr txBox="1">
            <a:spLocks/>
          </p:cNvSpPr>
          <p:nvPr/>
        </p:nvSpPr>
        <p:spPr>
          <a:xfrm>
            <a:off x="1280016" y="4256129"/>
            <a:ext cx="5625753" cy="399380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Inform participants, obtain a consent </a:t>
            </a: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3F5D39D-D506-79D7-5688-E676E19B1BF9}"/>
              </a:ext>
            </a:extLst>
          </p:cNvPr>
          <p:cNvSpPr txBox="1">
            <a:spLocks/>
          </p:cNvSpPr>
          <p:nvPr/>
        </p:nvSpPr>
        <p:spPr>
          <a:xfrm>
            <a:off x="1280015" y="5162434"/>
            <a:ext cx="7250247" cy="39938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Anonymize or pseudonymize personal data	</a:t>
            </a: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  <a:p>
            <a:pPr defTabSz="914354"/>
            <a:endParaRPr lang="en-US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C0E179EF-54D3-CBB6-24A8-532FA09A7E45}"/>
              </a:ext>
            </a:extLst>
          </p:cNvPr>
          <p:cNvCxnSpPr/>
          <p:nvPr/>
        </p:nvCxnSpPr>
        <p:spPr>
          <a:xfrm>
            <a:off x="1009935" y="2330249"/>
            <a:ext cx="0" cy="3031875"/>
          </a:xfrm>
          <a:prstGeom prst="straightConnector1">
            <a:avLst/>
          </a:prstGeom>
          <a:ln w="76200">
            <a:solidFill>
              <a:schemeClr val="bg1">
                <a:lumMod val="9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itle 1">
            <a:extLst>
              <a:ext uri="{FF2B5EF4-FFF2-40B4-BE49-F238E27FC236}">
                <a16:creationId xmlns:a16="http://schemas.microsoft.com/office/drawing/2014/main" id="{6E687F12-272A-C285-0E64-18DD273B5637}"/>
              </a:ext>
            </a:extLst>
          </p:cNvPr>
          <p:cNvSpPr txBox="1">
            <a:spLocks/>
          </p:cNvSpPr>
          <p:nvPr/>
        </p:nvSpPr>
        <p:spPr>
          <a:xfrm>
            <a:off x="7915101" y="2925897"/>
            <a:ext cx="3638331" cy="1178168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Data Processing Impact Assessment (DPIA) may be needed</a:t>
            </a:r>
            <a:endParaRPr lang="LID4096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16E223E-E37E-F8BD-8339-A476151B9971}"/>
              </a:ext>
            </a:extLst>
          </p:cNvPr>
          <p:cNvCxnSpPr>
            <a:cxnSpLocks/>
          </p:cNvCxnSpPr>
          <p:nvPr/>
        </p:nvCxnSpPr>
        <p:spPr>
          <a:xfrm>
            <a:off x="6632812" y="3440601"/>
            <a:ext cx="1160061" cy="0"/>
          </a:xfrm>
          <a:prstGeom prst="straightConnector1">
            <a:avLst/>
          </a:prstGeom>
          <a:ln w="28575">
            <a:solidFill>
              <a:schemeClr val="bg1">
                <a:lumMod val="95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014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2" grpId="0"/>
      <p:bldP spid="13" grpId="0"/>
      <p:bldP spid="14" grpId="0"/>
      <p:bldP spid="1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B01C36-A028-B8D8-B923-00B31F525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880332EF-79B8-2F7F-70A7-89A0F5B8E67C}"/>
              </a:ext>
            </a:extLst>
          </p:cNvPr>
          <p:cNvSpPr txBox="1">
            <a:spLocks/>
          </p:cNvSpPr>
          <p:nvPr/>
        </p:nvSpPr>
        <p:spPr>
          <a:xfrm>
            <a:off x="867144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>
              <a:defRPr/>
            </a:pPr>
            <a:endParaRPr lang="en-GB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5F5DD43-1998-A96D-BACD-259473DE8B84}"/>
              </a:ext>
            </a:extLst>
          </p:cNvPr>
          <p:cNvSpPr txBox="1">
            <a:spLocks/>
          </p:cNvSpPr>
          <p:nvPr/>
        </p:nvSpPr>
        <p:spPr>
          <a:xfrm>
            <a:off x="657078" y="469258"/>
            <a:ext cx="10075333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4400">
                <a:solidFill>
                  <a:prstClr val="white"/>
                </a:solidFill>
                <a:latin typeface="Aptos" panose="020B0004020202020204" pitchFamily="34" charset="0"/>
              </a:rPr>
              <a:t>Ethics application process</a:t>
            </a:r>
            <a:endParaRPr lang="LID4096" sz="44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5FC598F-8126-5991-4CA7-31D3BDEE2423}"/>
              </a:ext>
            </a:extLst>
          </p:cNvPr>
          <p:cNvSpPr txBox="1">
            <a:spLocks/>
          </p:cNvSpPr>
          <p:nvPr/>
        </p:nvSpPr>
        <p:spPr>
          <a:xfrm>
            <a:off x="657078" y="1024700"/>
            <a:ext cx="8089804" cy="5589269"/>
          </a:xfrm>
          <a:prstGeom prst="rect">
            <a:avLst/>
          </a:prstGeom>
        </p:spPr>
        <p:txBody>
          <a:bodyPr>
            <a:norm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685766" lvl="1" indent="-228589" defTabSz="914354">
              <a:spcBef>
                <a:spcPts val="500"/>
              </a:spcBef>
            </a:pPr>
            <a:endParaRPr lang="en-US" sz="32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719A5E49-8927-505D-E199-2ADEECFE7C17}"/>
              </a:ext>
            </a:extLst>
          </p:cNvPr>
          <p:cNvSpPr txBox="1">
            <a:spLocks/>
          </p:cNvSpPr>
          <p:nvPr/>
        </p:nvSpPr>
        <p:spPr>
          <a:xfrm>
            <a:off x="1126451" y="2535062"/>
            <a:ext cx="8500571" cy="1714103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167" indent="-457167" defTabSz="91435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Complete 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ERB form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 and 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consent form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. A data steward can help you (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  <a:hlinkClick r:id="rId5"/>
              </a:rPr>
              <a:t>rdmsupport@tue.nl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)</a:t>
            </a:r>
          </a:p>
          <a:p>
            <a:pPr marL="457167" indent="-457167" defTabSz="914354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AutoNum type="arabicPeriod"/>
            </a:pP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Email the documents to the ERB </a:t>
            </a: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  <a:hlinkClick r:id="rId6"/>
              </a:rPr>
              <a:t>ethics@tue.nl</a:t>
            </a:r>
            <a:endParaRPr lang="en-US" sz="2667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B696DE-76D1-D33B-DABD-1E3E37065223}"/>
              </a:ext>
            </a:extLst>
          </p:cNvPr>
          <p:cNvSpPr txBox="1">
            <a:spLocks/>
          </p:cNvSpPr>
          <p:nvPr/>
        </p:nvSpPr>
        <p:spPr>
          <a:xfrm>
            <a:off x="1126451" y="5114584"/>
            <a:ext cx="8213968" cy="71871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54"/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New ERB process is being piloted at </a:t>
            </a: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  <a:hlinkClick r:id="rId7"/>
              </a:rPr>
              <a:t>Research Cockpit</a:t>
            </a: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. Contact your Data Steward.  </a:t>
            </a:r>
            <a:endParaRPr lang="LID4096" sz="2400" b="1">
              <a:solidFill>
                <a:prstClr val="white">
                  <a:lumMod val="95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E04296F-D288-8386-4BBC-37688CC399EA}"/>
              </a:ext>
            </a:extLst>
          </p:cNvPr>
          <p:cNvSpPr txBox="1"/>
          <p:nvPr/>
        </p:nvSpPr>
        <p:spPr>
          <a:xfrm>
            <a:off x="2002973" y="6230599"/>
            <a:ext cx="101890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>
                    <a:lumMod val="95000"/>
                  </a:prstClr>
                </a:solidFill>
                <a:latin typeface="Calibri"/>
              </a:rPr>
              <a:t>Ethical Review Board | TU/e Intranet: </a:t>
            </a:r>
            <a:r>
              <a:rPr lang="en-US">
                <a:solidFill>
                  <a:prstClr val="white">
                    <a:lumMod val="95000"/>
                  </a:prstClr>
                </a:solidFill>
                <a:latin typeface="Calibri"/>
                <a:hlinkClick r:id="rId8"/>
              </a:rPr>
              <a:t>https://tuenl.sharepoint.com/sites/intranet-ethical-review</a:t>
            </a:r>
            <a:endParaRPr lang="en-US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7105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421580" y="1975678"/>
            <a:ext cx="8844859" cy="208038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If you are getting data from an external party, you may need </a:t>
            </a:r>
            <a:r>
              <a:rPr lang="en-US" sz="3733" b="1">
                <a:solidFill>
                  <a:srgbClr val="FF0000"/>
                </a:solidFill>
                <a:latin typeface="Aptos" panose="02110004020202020204"/>
              </a:rPr>
              <a:t>an agreement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8B8CA6E-FAFE-4B3E-28A9-6DD8A7771119}"/>
              </a:ext>
            </a:extLst>
          </p:cNvPr>
          <p:cNvSpPr txBox="1">
            <a:spLocks/>
          </p:cNvSpPr>
          <p:nvPr/>
        </p:nvSpPr>
        <p:spPr>
          <a:xfrm>
            <a:off x="1421581" y="4056058"/>
            <a:ext cx="7683716" cy="1014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b="1">
                <a:solidFill>
                  <a:prstClr val="white"/>
                </a:solidFill>
                <a:latin typeface="Aptos" panose="02110004020202020204"/>
              </a:rPr>
              <a:t>E.g., data sharing agreement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76751BD-B844-85BE-1002-B65ED59BAB8D}"/>
              </a:ext>
            </a:extLst>
          </p:cNvPr>
          <p:cNvSpPr txBox="1"/>
          <p:nvPr/>
        </p:nvSpPr>
        <p:spPr>
          <a:xfrm>
            <a:off x="1421580" y="6371062"/>
            <a:ext cx="1055433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Agreements | TU/e: https://</a:t>
            </a:r>
            <a:r>
              <a:rPr lang="en-US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tuenl.sharepoint.com</a:t>
            </a: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/sites/intranet-privacy-security/</a:t>
            </a:r>
            <a:r>
              <a:rPr lang="en-US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SitePages</a:t>
            </a:r>
            <a:r>
              <a:rPr lang="en-US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/</a:t>
            </a:r>
            <a:r>
              <a:rPr lang="en-US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agreements.aspx</a:t>
            </a:r>
            <a:endParaRPr lang="en-US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87391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802712" y="614232"/>
            <a:ext cx="9464136" cy="11609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Data management plan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0B6EAA1-9431-033B-8A45-D3D800442D0D}"/>
              </a:ext>
            </a:extLst>
          </p:cNvPr>
          <p:cNvSpPr txBox="1"/>
          <p:nvPr/>
        </p:nvSpPr>
        <p:spPr>
          <a:xfrm>
            <a:off x="792458" y="2129175"/>
            <a:ext cx="6909789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What type of data you will collect, and how much</a:t>
            </a:r>
          </a:p>
          <a:p>
            <a:pPr defTabSz="914377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How you will address privacy and intellectual property challenges</a:t>
            </a:r>
          </a:p>
          <a:p>
            <a:pPr defTabSz="914377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How you will archive and publish your data</a:t>
            </a:r>
          </a:p>
          <a:p>
            <a:pPr defTabSz="914377">
              <a:spcBef>
                <a:spcPts val="800"/>
              </a:spcBef>
              <a:spcAft>
                <a:spcPts val="800"/>
              </a:spcAft>
            </a:pPr>
            <a:r>
              <a:rPr lang="en-US" sz="2400">
                <a:solidFill>
                  <a:prstClr val="white"/>
                </a:solidFill>
                <a:latin typeface="Aptos" panose="020B0004020202020204" pitchFamily="34" charset="0"/>
              </a:rPr>
              <a:t>How you are going to achieve FAIR principles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727D38AF-DADA-1BF0-29A8-93170193F2D3}"/>
              </a:ext>
            </a:extLst>
          </p:cNvPr>
          <p:cNvSpPr txBox="1">
            <a:spLocks/>
          </p:cNvSpPr>
          <p:nvPr/>
        </p:nvSpPr>
        <p:spPr>
          <a:xfrm>
            <a:off x="802712" y="5082825"/>
            <a:ext cx="9464136" cy="70460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>
                <a:solidFill>
                  <a:prstClr val="white"/>
                </a:solidFill>
                <a:latin typeface="Aptos" panose="02110004020202020204"/>
              </a:rPr>
              <a:t>NWO and European Commission require a DMP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8460D-16E2-EDF8-6EF4-BD7F5A718162}"/>
              </a:ext>
            </a:extLst>
          </p:cNvPr>
          <p:cNvSpPr txBox="1"/>
          <p:nvPr/>
        </p:nvSpPr>
        <p:spPr>
          <a:xfrm>
            <a:off x="3212493" y="6406595"/>
            <a:ext cx="8979507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NL" sz="1067">
                <a:solidFill>
                  <a:prstClr val="white"/>
                </a:solidFill>
                <a:latin typeface="Aptos" panose="020B0004020202020204" pitchFamily="34" charset="0"/>
              </a:rPr>
              <a:t>UU | Cost of Data management:</a:t>
            </a:r>
            <a:r>
              <a:rPr lang="en-US" sz="1067">
                <a:solidFill>
                  <a:prstClr val="white"/>
                </a:solidFill>
                <a:latin typeface="Aptos" panose="020B0004020202020204" pitchFamily="34" charset="0"/>
              </a:rPr>
              <a:t> </a:t>
            </a:r>
            <a:r>
              <a:rPr lang="en-US" sz="1067">
                <a:solidFill>
                  <a:prstClr val="white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uu.nl/en/research/research-data-management/guides/costs-of-data-management</a:t>
            </a:r>
            <a:endParaRPr lang="en-NL" sz="1067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algn="r" defTabSz="914377"/>
            <a:r>
              <a:rPr lang="en-NL" sz="1067">
                <a:solidFill>
                  <a:prstClr val="white"/>
                </a:solidFill>
                <a:latin typeface="Aptos" panose="020B0004020202020204" pitchFamily="34" charset="0"/>
              </a:rPr>
              <a:t>NWO DMP: </a:t>
            </a:r>
            <a:r>
              <a:rPr lang="en-NL" sz="1067">
                <a:solidFill>
                  <a:prstClr val="white"/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nwo.nl/en/research-data-management</a:t>
            </a:r>
            <a:endParaRPr lang="en-NL" sz="1067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2050" name="Picture 2" descr="There are two women in the illustration. The left one is looking distressed and says 'Oh no, my computer crashed! I lost all the data!' The right woman is holding a map which says DMP (Data Management Plan) and is looking happy. She is saying 'Good thing I had a plan! The data is all backed up!">
            <a:extLst>
              <a:ext uri="{FF2B5EF4-FFF2-40B4-BE49-F238E27FC236}">
                <a16:creationId xmlns:a16="http://schemas.microsoft.com/office/drawing/2014/main" id="{D6B4004B-EFC7-216E-DA5D-F01395190F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12501" y="2253528"/>
            <a:ext cx="4479499" cy="25197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9032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90C00-7F51-D814-DCE0-1FE3F158429E}"/>
              </a:ext>
            </a:extLst>
          </p:cNvPr>
          <p:cNvSpPr txBox="1">
            <a:spLocks/>
          </p:cNvSpPr>
          <p:nvPr/>
        </p:nvSpPr>
        <p:spPr>
          <a:xfrm>
            <a:off x="802712" y="614231"/>
            <a:ext cx="9464136" cy="19710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54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Create your Data Management Plan on </a:t>
            </a:r>
            <a:r>
              <a:rPr lang="en-US" sz="3733" b="1">
                <a:solidFill>
                  <a:srgbClr val="DB0500"/>
                </a:solidFill>
                <a:latin typeface="Aptos" panose="02110004020202020204"/>
              </a:rPr>
              <a:t>Research Cockpit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5AA162-9932-3953-57BE-D8F8D5C0413A}"/>
              </a:ext>
            </a:extLst>
          </p:cNvPr>
          <p:cNvSpPr txBox="1"/>
          <p:nvPr/>
        </p:nvSpPr>
        <p:spPr>
          <a:xfrm>
            <a:off x="7028761" y="6243770"/>
            <a:ext cx="488414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>
                <a:solidFill>
                  <a:prstClr val="white">
                    <a:lumMod val="95000"/>
                  </a:prstClr>
                </a:solidFill>
                <a:latin typeface="Calibri"/>
                <a:hlinkClick r:id="rId2"/>
              </a:rPr>
              <a:t>https://tue.atlassian.net/helpcenter/research/</a:t>
            </a:r>
            <a:endParaRPr lang="en-US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FC8D65D-E980-7C98-022E-3788B3E2CE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3229" y="2585291"/>
            <a:ext cx="6885543" cy="3370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3860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88888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B085-99C0-5CF6-DF82-FC7026AA1F4F}"/>
              </a:ext>
            </a:extLst>
          </p:cNvPr>
          <p:cNvSpPr txBox="1">
            <a:spLocks/>
          </p:cNvSpPr>
          <p:nvPr/>
        </p:nvSpPr>
        <p:spPr>
          <a:xfrm>
            <a:off x="1028401" y="2341604"/>
            <a:ext cx="9908184" cy="217479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4800">
                <a:solidFill>
                  <a:prstClr val="white"/>
                </a:solidFill>
              </a:rPr>
              <a:t>Planning may take time, but the effort will pay off later to make your data Open &amp; FAIR</a:t>
            </a:r>
          </a:p>
        </p:txBody>
      </p:sp>
    </p:spTree>
    <p:extLst>
      <p:ext uri="{BB962C8B-B14F-4D97-AF65-F5344CB8AC3E}">
        <p14:creationId xmlns:p14="http://schemas.microsoft.com/office/powerpoint/2010/main" val="12527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B085-99C0-5CF6-DF82-FC7026AA1F4F}"/>
              </a:ext>
            </a:extLst>
          </p:cNvPr>
          <p:cNvSpPr txBox="1">
            <a:spLocks/>
          </p:cNvSpPr>
          <p:nvPr/>
        </p:nvSpPr>
        <p:spPr>
          <a:xfrm>
            <a:off x="1028401" y="2341604"/>
            <a:ext cx="9908184" cy="217479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4800">
                <a:solidFill>
                  <a:prstClr val="white"/>
                </a:solidFill>
              </a:rPr>
              <a:t>What do ”Open” &amp; “FAIR” mean?</a:t>
            </a:r>
          </a:p>
        </p:txBody>
      </p:sp>
    </p:spTree>
    <p:extLst>
      <p:ext uri="{BB962C8B-B14F-4D97-AF65-F5344CB8AC3E}">
        <p14:creationId xmlns:p14="http://schemas.microsoft.com/office/powerpoint/2010/main" val="3651106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56A438-6489-EFE0-7AD2-152F339F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9848" y="2393171"/>
            <a:ext cx="4652433" cy="2873960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sz="3200"/>
              <a:t>Open data is data anyone can </a:t>
            </a:r>
            <a:r>
              <a:rPr lang="en-US" sz="3200">
                <a:solidFill>
                  <a:schemeClr val="tx2"/>
                </a:solidFill>
              </a:rPr>
              <a:t>freely</a:t>
            </a:r>
            <a:r>
              <a:rPr lang="en-US" sz="3200"/>
              <a:t> access, use, modify, and share for </a:t>
            </a:r>
            <a:r>
              <a:rPr lang="en-US" sz="3200">
                <a:solidFill>
                  <a:schemeClr val="tx2"/>
                </a:solidFill>
              </a:rPr>
              <a:t>any purpose</a:t>
            </a:r>
            <a:endParaRPr lang="en-NL" sz="3200">
              <a:solidFill>
                <a:schemeClr val="tx2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E98E3DE-750D-6788-D9F0-4EC720B3E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699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943E6A4-AB7E-077D-45E7-EA5929DED5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535" y="2668163"/>
            <a:ext cx="4952323" cy="1521671"/>
          </a:xfrm>
        </p:spPr>
        <p:txBody>
          <a:bodyPr/>
          <a:lstStyle/>
          <a:p>
            <a:r>
              <a:rPr lang="en-US" sz="4800"/>
              <a:t>Not all data can be shared freely</a:t>
            </a:r>
            <a:endParaRPr lang="en-NL" sz="480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BCAAFB6-AF73-709D-3C93-1A2E46CC1BAD}"/>
              </a:ext>
            </a:extLst>
          </p:cNvPr>
          <p:cNvGrpSpPr/>
          <p:nvPr/>
        </p:nvGrpSpPr>
        <p:grpSpPr>
          <a:xfrm>
            <a:off x="6096000" y="0"/>
            <a:ext cx="6096000" cy="6858000"/>
            <a:chOff x="4572000" y="0"/>
            <a:chExt cx="4572000" cy="51435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2F9CF95-69D1-7EAD-91A8-75771B140BFB}"/>
                </a:ext>
              </a:extLst>
            </p:cNvPr>
            <p:cNvSpPr/>
            <p:nvPr/>
          </p:nvSpPr>
          <p:spPr>
            <a:xfrm>
              <a:off x="4572000" y="0"/>
              <a:ext cx="4572000" cy="5143500"/>
            </a:xfrm>
            <a:prstGeom prst="rect">
              <a:avLst/>
            </a:prstGeom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en-NL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" name="Title 3">
              <a:extLst>
                <a:ext uri="{FF2B5EF4-FFF2-40B4-BE49-F238E27FC236}">
                  <a16:creationId xmlns:a16="http://schemas.microsoft.com/office/drawing/2014/main" id="{6046D155-4B44-F989-6877-E5FE9F1E2DF1}"/>
                </a:ext>
              </a:extLst>
            </p:cNvPr>
            <p:cNvSpPr txBox="1">
              <a:spLocks/>
            </p:cNvSpPr>
            <p:nvPr/>
          </p:nvSpPr>
          <p:spPr>
            <a:xfrm>
              <a:off x="5716270" y="2272395"/>
              <a:ext cx="2376170" cy="598709"/>
            </a:xfrm>
            <a:prstGeom prst="rect">
              <a:avLst/>
            </a:prstGeom>
          </p:spPr>
          <p:txBody>
            <a:bodyPr vert="horz" lIns="0" tIns="0" rIns="0" bIns="0" rtlCol="0" anchor="t" anchorCtr="0">
              <a:noAutofit/>
            </a:bodyPr>
            <a:lstStyle>
              <a:lvl1pPr algn="l" defTabSz="685800" rtl="0" eaLnBrk="1" latinLnBrk="0" hangingPunct="1">
                <a:lnSpc>
                  <a:spcPct val="100000"/>
                </a:lnSpc>
                <a:spcBef>
                  <a:spcPct val="0"/>
                </a:spcBef>
                <a:buNone/>
                <a:defRPr sz="5400" b="1" kern="1200">
                  <a:solidFill>
                    <a:schemeClr val="bg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defRPr/>
              </a:pPr>
              <a:r>
                <a:rPr lang="en-US" sz="4800">
                  <a:solidFill>
                    <a:prstClr val="white"/>
                  </a:solidFill>
                </a:rPr>
                <a:t>FAIR Data</a:t>
              </a:r>
              <a:endParaRPr lang="en-NL" sz="48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396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2290D-5E64-4863-EB07-F19793746E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6688B325-621D-E483-9707-6F673848D409}"/>
              </a:ext>
            </a:extLst>
          </p:cNvPr>
          <p:cNvSpPr txBox="1">
            <a:spLocks/>
          </p:cNvSpPr>
          <p:nvPr/>
        </p:nvSpPr>
        <p:spPr>
          <a:xfrm>
            <a:off x="1190736" y="974963"/>
            <a:ext cx="9810528" cy="1640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Research Data Management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6FEE69-EC35-76B4-EF9B-56BAC5EAAA16}"/>
              </a:ext>
            </a:extLst>
          </p:cNvPr>
          <p:cNvSpPr txBox="1"/>
          <p:nvPr/>
        </p:nvSpPr>
        <p:spPr>
          <a:xfrm>
            <a:off x="2262908" y="3081619"/>
            <a:ext cx="7666184" cy="2144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377"/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Research data management concerns the way you collect, analyze, store, share, archive and publish research data, </a:t>
            </a:r>
            <a:r>
              <a:rPr lang="en-US" sz="2667" b="1">
                <a:solidFill>
                  <a:srgbClr val="FF0000"/>
                </a:solidFill>
                <a:latin typeface="Aptos" panose="02110004020202020204"/>
              </a:rPr>
              <a:t>to satisfy the needs of current and future data users​</a:t>
            </a:r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.</a:t>
            </a:r>
          </a:p>
          <a:p>
            <a:pPr defTabSz="914377"/>
            <a:endParaRPr lang="en-US" sz="2667">
              <a:solidFill>
                <a:prstClr val="black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914931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50E0-4D9E-585C-AEFA-138CEC8E656E}"/>
              </a:ext>
            </a:extLst>
          </p:cNvPr>
          <p:cNvSpPr txBox="1">
            <a:spLocks/>
          </p:cNvSpPr>
          <p:nvPr/>
        </p:nvSpPr>
        <p:spPr>
          <a:xfrm>
            <a:off x="649587" y="407605"/>
            <a:ext cx="10473901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FAIR Data is data that satisfies </a:t>
            </a:r>
            <a:r>
              <a:rPr lang="en-US" sz="3200">
                <a:solidFill>
                  <a:srgbClr val="C81919"/>
                </a:solidFill>
                <a:latin typeface="Aptos"/>
              </a:rPr>
              <a:t>FAIR Principles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84F5F3-7FD5-6642-9226-949903652645}"/>
              </a:ext>
            </a:extLst>
          </p:cNvPr>
          <p:cNvGrpSpPr/>
          <p:nvPr/>
        </p:nvGrpSpPr>
        <p:grpSpPr>
          <a:xfrm>
            <a:off x="0" y="1889346"/>
            <a:ext cx="3085069" cy="3749453"/>
            <a:chOff x="0" y="1417009"/>
            <a:chExt cx="2313802" cy="28120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AC1668-6024-8AEA-C27A-311D0BB1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7363" l="9961" r="89844">
                          <a14:foregroundMark x1="83301" y1="88086" x2="45215" y2="91016"/>
                          <a14:foregroundMark x1="83008" y1="90723" x2="78613" y2="97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15297"/>
              <a:ext cx="2313802" cy="2313802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90EC964-C09B-0F8B-4C46-BFC580577698}"/>
                </a:ext>
              </a:extLst>
            </p:cNvPr>
            <p:cNvSpPr txBox="1">
              <a:spLocks/>
            </p:cNvSpPr>
            <p:nvPr/>
          </p:nvSpPr>
          <p:spPr>
            <a:xfrm>
              <a:off x="619028" y="1417009"/>
              <a:ext cx="1454386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81919"/>
                  </a:solidFill>
                </a:rPr>
                <a:t>Findable</a:t>
              </a:r>
              <a:endParaRPr lang="en-NL" sz="3200">
                <a:solidFill>
                  <a:srgbClr val="C8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8045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50E0-4D9E-585C-AEFA-138CEC8E656E}"/>
              </a:ext>
            </a:extLst>
          </p:cNvPr>
          <p:cNvSpPr txBox="1">
            <a:spLocks/>
          </p:cNvSpPr>
          <p:nvPr/>
        </p:nvSpPr>
        <p:spPr>
          <a:xfrm>
            <a:off x="649587" y="407605"/>
            <a:ext cx="10473901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FAIR Data is data that satisfies </a:t>
            </a:r>
            <a:r>
              <a:rPr lang="en-US" sz="3200">
                <a:solidFill>
                  <a:srgbClr val="C81919"/>
                </a:solidFill>
                <a:latin typeface="Aptos"/>
              </a:rPr>
              <a:t>FAIR Principles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45069B8-2CFA-F1E7-38A8-0F44E70CB798}"/>
              </a:ext>
            </a:extLst>
          </p:cNvPr>
          <p:cNvGrpSpPr/>
          <p:nvPr/>
        </p:nvGrpSpPr>
        <p:grpSpPr>
          <a:xfrm>
            <a:off x="0" y="1889346"/>
            <a:ext cx="3085069" cy="3749453"/>
            <a:chOff x="0" y="1417009"/>
            <a:chExt cx="2313802" cy="28120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AC1668-6024-8AEA-C27A-311D0BB1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7363" l="9961" r="89844">
                          <a14:foregroundMark x1="83301" y1="88086" x2="45215" y2="91016"/>
                          <a14:foregroundMark x1="83008" y1="90723" x2="78613" y2="97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15297"/>
              <a:ext cx="2313802" cy="2313802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90EC964-C09B-0F8B-4C46-BFC580577698}"/>
                </a:ext>
              </a:extLst>
            </p:cNvPr>
            <p:cNvSpPr txBox="1">
              <a:spLocks/>
            </p:cNvSpPr>
            <p:nvPr/>
          </p:nvSpPr>
          <p:spPr>
            <a:xfrm>
              <a:off x="619028" y="1417009"/>
              <a:ext cx="1454386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Findable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D6C88-4047-4FD3-509B-5C0FD5332474}"/>
              </a:ext>
            </a:extLst>
          </p:cNvPr>
          <p:cNvGrpSpPr/>
          <p:nvPr/>
        </p:nvGrpSpPr>
        <p:grpSpPr>
          <a:xfrm>
            <a:off x="3085071" y="1912822"/>
            <a:ext cx="3085069" cy="3725977"/>
            <a:chOff x="2313803" y="1434616"/>
            <a:chExt cx="2313802" cy="27944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A17E4A-F873-5E05-0CA1-C247DDC6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2480" l="9961" r="89941">
                          <a14:foregroundMark x1="44629" y1="11914" x2="61719" y2="9961"/>
                          <a14:foregroundMark x1="62891" y1="70117" x2="66992" y2="71777"/>
                          <a14:foregroundMark x1="18750" y1="92188" x2="39355" y2="92480"/>
                          <a14:foregroundMark x1="39355" y1="92480" x2="48145" y2="91602"/>
                          <a14:foregroundMark x1="59766" y1="77051" x2="58887" y2="91602"/>
                          <a14:foregroundMark x1="67285" y1="77930" x2="68164" y2="89551"/>
                          <a14:foregroundMark x1="61719" y1="41113" x2="61719" y2="46582"/>
                          <a14:foregroundMark x1="51855" y1="39355" x2="52930" y2="44727"/>
                          <a14:foregroundMark x1="49121" y1="26465" x2="49707" y2="28418"/>
                          <a14:foregroundMark x1="49707" y1="28223" x2="51074" y2="30664"/>
                          <a14:foregroundMark x1="50098" y1="29883" x2="50488" y2="31250"/>
                          <a14:foregroundMark x1="50879" y1="30859" x2="53125" y2="32324"/>
                          <a14:foregroundMark x1="51855" y1="31641" x2="53125" y2="33105"/>
                          <a14:foregroundMark x1="51270" y1="31250" x2="52930" y2="33105"/>
                          <a14:foregroundMark x1="51465" y1="31641" x2="52734" y2="33105"/>
                          <a14:foregroundMark x1="50098" y1="28613" x2="49414" y2="30469"/>
                          <a14:foregroundMark x1="47949" y1="26953" x2="53125" y2="33691"/>
                          <a14:foregroundMark x1="48926" y1="29785" x2="52832" y2="33594"/>
                          <a14:foregroundMark x1="47070" y1="25098" x2="53711" y2="33691"/>
                          <a14:foregroundMark x1="48633" y1="26563" x2="51855" y2="33691"/>
                          <a14:foregroundMark x1="50000" y1="49121" x2="50000" y2="43359"/>
                          <a14:foregroundMark x1="48242" y1="51465" x2="51758" y2="43750"/>
                          <a14:foregroundMark x1="48633" y1="46191" x2="51855" y2="42285"/>
                          <a14:foregroundMark x1="50293" y1="39355" x2="48438" y2="46191"/>
                          <a14:backgroundMark x1="39941" y1="68945" x2="45605" y2="6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3803" y="1915297"/>
              <a:ext cx="2313802" cy="2313802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528F660-BE50-69C0-8D88-8C76C9096F9B}"/>
                </a:ext>
              </a:extLst>
            </p:cNvPr>
            <p:cNvSpPr txBox="1">
              <a:spLocks/>
            </p:cNvSpPr>
            <p:nvPr/>
          </p:nvSpPr>
          <p:spPr>
            <a:xfrm>
              <a:off x="2679980" y="1434616"/>
              <a:ext cx="1809724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81919"/>
                  </a:solidFill>
                </a:rPr>
                <a:t>Accessible</a:t>
              </a:r>
              <a:endParaRPr lang="en-NL" sz="3200">
                <a:solidFill>
                  <a:srgbClr val="C8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12065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50E0-4D9E-585C-AEFA-138CEC8E656E}"/>
              </a:ext>
            </a:extLst>
          </p:cNvPr>
          <p:cNvSpPr txBox="1">
            <a:spLocks/>
          </p:cNvSpPr>
          <p:nvPr/>
        </p:nvSpPr>
        <p:spPr>
          <a:xfrm>
            <a:off x="649587" y="407605"/>
            <a:ext cx="10473901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FAIR Data is data that satisfies </a:t>
            </a:r>
            <a:r>
              <a:rPr lang="en-US" sz="3200">
                <a:solidFill>
                  <a:srgbClr val="C81919"/>
                </a:solidFill>
                <a:latin typeface="Aptos"/>
              </a:rPr>
              <a:t>FAIR Principles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84F5F3-7FD5-6642-9226-949903652645}"/>
              </a:ext>
            </a:extLst>
          </p:cNvPr>
          <p:cNvGrpSpPr/>
          <p:nvPr/>
        </p:nvGrpSpPr>
        <p:grpSpPr>
          <a:xfrm>
            <a:off x="0" y="1889346"/>
            <a:ext cx="3085069" cy="3749453"/>
            <a:chOff x="0" y="1417009"/>
            <a:chExt cx="2313802" cy="28120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AC1668-6024-8AEA-C27A-311D0BB1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7363" l="9961" r="89844">
                          <a14:foregroundMark x1="83301" y1="88086" x2="45215" y2="91016"/>
                          <a14:foregroundMark x1="83008" y1="90723" x2="78613" y2="97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15297"/>
              <a:ext cx="2313802" cy="2313802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90EC964-C09B-0F8B-4C46-BFC580577698}"/>
                </a:ext>
              </a:extLst>
            </p:cNvPr>
            <p:cNvSpPr txBox="1">
              <a:spLocks/>
            </p:cNvSpPr>
            <p:nvPr/>
          </p:nvSpPr>
          <p:spPr>
            <a:xfrm>
              <a:off x="619028" y="1417009"/>
              <a:ext cx="1454386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Findable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D6C88-4047-4FD3-509B-5C0FD5332474}"/>
              </a:ext>
            </a:extLst>
          </p:cNvPr>
          <p:cNvGrpSpPr/>
          <p:nvPr/>
        </p:nvGrpSpPr>
        <p:grpSpPr>
          <a:xfrm>
            <a:off x="3085071" y="1912822"/>
            <a:ext cx="3085069" cy="3725977"/>
            <a:chOff x="2313803" y="1434616"/>
            <a:chExt cx="2313802" cy="27944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A17E4A-F873-5E05-0CA1-C247DDC6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2480" l="9961" r="89941">
                          <a14:foregroundMark x1="44629" y1="11914" x2="61719" y2="9961"/>
                          <a14:foregroundMark x1="62891" y1="70117" x2="66992" y2="71777"/>
                          <a14:foregroundMark x1="18750" y1="92188" x2="39355" y2="92480"/>
                          <a14:foregroundMark x1="39355" y1="92480" x2="48145" y2="91602"/>
                          <a14:foregroundMark x1="59766" y1="77051" x2="58887" y2="91602"/>
                          <a14:foregroundMark x1="67285" y1="77930" x2="68164" y2="89551"/>
                          <a14:foregroundMark x1="61719" y1="41113" x2="61719" y2="46582"/>
                          <a14:foregroundMark x1="51855" y1="39355" x2="52930" y2="44727"/>
                          <a14:foregroundMark x1="49121" y1="26465" x2="49707" y2="28418"/>
                          <a14:foregroundMark x1="49707" y1="28223" x2="51074" y2="30664"/>
                          <a14:foregroundMark x1="50098" y1="29883" x2="50488" y2="31250"/>
                          <a14:foregroundMark x1="50879" y1="30859" x2="53125" y2="32324"/>
                          <a14:foregroundMark x1="51855" y1="31641" x2="53125" y2="33105"/>
                          <a14:foregroundMark x1="51270" y1="31250" x2="52930" y2="33105"/>
                          <a14:foregroundMark x1="51465" y1="31641" x2="52734" y2="33105"/>
                          <a14:foregroundMark x1="50098" y1="28613" x2="49414" y2="30469"/>
                          <a14:foregroundMark x1="47949" y1="26953" x2="53125" y2="33691"/>
                          <a14:foregroundMark x1="48926" y1="29785" x2="52832" y2="33594"/>
                          <a14:foregroundMark x1="47070" y1="25098" x2="53711" y2="33691"/>
                          <a14:foregroundMark x1="48633" y1="26563" x2="51855" y2="33691"/>
                          <a14:foregroundMark x1="50000" y1="49121" x2="50000" y2="43359"/>
                          <a14:foregroundMark x1="48242" y1="51465" x2="51758" y2="43750"/>
                          <a14:foregroundMark x1="48633" y1="46191" x2="51855" y2="42285"/>
                          <a14:foregroundMark x1="50293" y1="39355" x2="48438" y2="46191"/>
                          <a14:backgroundMark x1="39941" y1="68945" x2="45605" y2="6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3803" y="1915297"/>
              <a:ext cx="2313802" cy="2313802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528F660-BE50-69C0-8D88-8C76C9096F9B}"/>
                </a:ext>
              </a:extLst>
            </p:cNvPr>
            <p:cNvSpPr txBox="1">
              <a:spLocks/>
            </p:cNvSpPr>
            <p:nvPr/>
          </p:nvSpPr>
          <p:spPr>
            <a:xfrm>
              <a:off x="2679980" y="1434616"/>
              <a:ext cx="1809724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Accessible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C36A6-E27C-E917-2D60-EA77B5E1B99D}"/>
              </a:ext>
            </a:extLst>
          </p:cNvPr>
          <p:cNvGrpSpPr/>
          <p:nvPr/>
        </p:nvGrpSpPr>
        <p:grpSpPr>
          <a:xfrm>
            <a:off x="6170140" y="1912820"/>
            <a:ext cx="3085069" cy="3783643"/>
            <a:chOff x="4627605" y="1434615"/>
            <a:chExt cx="2313802" cy="2837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3E402D-278F-CFFB-6EE8-F4F90D7F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391" y1="23242" x2="53027" y2="29102"/>
                          <a14:foregroundMark x1="49316" y1="23730" x2="50879" y2="28613"/>
                          <a14:foregroundMark x1="53613" y1="31250" x2="53027" y2="34473"/>
                          <a14:foregroundMark x1="55176" y1="25391" x2="54102" y2="32813"/>
                          <a14:foregroundMark x1="24219" y1="27539" x2="30566" y2="48828"/>
                          <a14:foregroundMark x1="80273" y1="30664" x2="61719" y2="72852"/>
                          <a14:foregroundMark x1="61719" y1="72852" x2="37012" y2="80371"/>
                          <a14:foregroundMark x1="37012" y1="80371" x2="34766" y2="59570"/>
                          <a14:foregroundMark x1="34766" y1="59570" x2="23633" y2="53711"/>
                          <a14:foregroundMark x1="33301" y1="49414" x2="58398" y2="50195"/>
                          <a14:foregroundMark x1="58398" y1="50195" x2="65332" y2="57910"/>
                          <a14:foregroundMark x1="35449" y1="48340" x2="56836" y2="47266"/>
                          <a14:foregroundMark x1="56836" y1="47266" x2="62109" y2="48340"/>
                          <a14:foregroundMark x1="63184" y1="51563" x2="57324" y2="65430"/>
                          <a14:foregroundMark x1="38574" y1="56348" x2="33789" y2="71289"/>
                          <a14:foregroundMark x1="43457" y1="50977" x2="40723" y2="72363"/>
                          <a14:foregroundMark x1="55176" y1="55762" x2="39648" y2="61719"/>
                          <a14:foregroundMark x1="45020" y1="52637" x2="47168" y2="18457"/>
                          <a14:foregroundMark x1="67969" y1="68066" x2="59961" y2="62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7605" y="1958545"/>
              <a:ext cx="2313802" cy="2313802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0265CE0-70F6-C397-5BEA-FD8F0A361588}"/>
                </a:ext>
              </a:extLst>
            </p:cNvPr>
            <p:cNvSpPr txBox="1">
              <a:spLocks/>
            </p:cNvSpPr>
            <p:nvPr/>
          </p:nvSpPr>
          <p:spPr>
            <a:xfrm>
              <a:off x="4838495" y="1434615"/>
              <a:ext cx="2102911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81919"/>
                  </a:solidFill>
                </a:rPr>
                <a:t>Interoperable</a:t>
              </a:r>
              <a:endParaRPr lang="en-NL" sz="3200">
                <a:solidFill>
                  <a:srgbClr val="C8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38345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C50E0-4D9E-585C-AEFA-138CEC8E656E}"/>
              </a:ext>
            </a:extLst>
          </p:cNvPr>
          <p:cNvSpPr txBox="1">
            <a:spLocks/>
          </p:cNvSpPr>
          <p:nvPr/>
        </p:nvSpPr>
        <p:spPr>
          <a:xfrm>
            <a:off x="649587" y="407605"/>
            <a:ext cx="10473901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FAIR Data is data that satisfies </a:t>
            </a:r>
            <a:r>
              <a:rPr lang="en-US" sz="3200">
                <a:solidFill>
                  <a:srgbClr val="C81919"/>
                </a:solidFill>
                <a:latin typeface="Aptos"/>
              </a:rPr>
              <a:t>FAIR Principles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84F5F3-7FD5-6642-9226-949903652645}"/>
              </a:ext>
            </a:extLst>
          </p:cNvPr>
          <p:cNvGrpSpPr/>
          <p:nvPr/>
        </p:nvGrpSpPr>
        <p:grpSpPr>
          <a:xfrm>
            <a:off x="0" y="1889346"/>
            <a:ext cx="3085069" cy="3749453"/>
            <a:chOff x="0" y="1417009"/>
            <a:chExt cx="2313802" cy="28120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AC1668-6024-8AEA-C27A-311D0BB1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7363" l="9961" r="89844">
                          <a14:foregroundMark x1="83301" y1="88086" x2="45215" y2="91016"/>
                          <a14:foregroundMark x1="83008" y1="90723" x2="78613" y2="97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15297"/>
              <a:ext cx="2313802" cy="2313802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90EC964-C09B-0F8B-4C46-BFC580577698}"/>
                </a:ext>
              </a:extLst>
            </p:cNvPr>
            <p:cNvSpPr txBox="1">
              <a:spLocks/>
            </p:cNvSpPr>
            <p:nvPr/>
          </p:nvSpPr>
          <p:spPr>
            <a:xfrm>
              <a:off x="619028" y="1417009"/>
              <a:ext cx="1454386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Findable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D6C88-4047-4FD3-509B-5C0FD5332474}"/>
              </a:ext>
            </a:extLst>
          </p:cNvPr>
          <p:cNvGrpSpPr/>
          <p:nvPr/>
        </p:nvGrpSpPr>
        <p:grpSpPr>
          <a:xfrm>
            <a:off x="3085071" y="1912822"/>
            <a:ext cx="3085069" cy="3725977"/>
            <a:chOff x="2313803" y="1434616"/>
            <a:chExt cx="2313802" cy="27944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A17E4A-F873-5E05-0CA1-C247DDC6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2480" l="9961" r="89941">
                          <a14:foregroundMark x1="44629" y1="11914" x2="61719" y2="9961"/>
                          <a14:foregroundMark x1="62891" y1="70117" x2="66992" y2="71777"/>
                          <a14:foregroundMark x1="18750" y1="92188" x2="39355" y2="92480"/>
                          <a14:foregroundMark x1="39355" y1="92480" x2="48145" y2="91602"/>
                          <a14:foregroundMark x1="59766" y1="77051" x2="58887" y2="91602"/>
                          <a14:foregroundMark x1="67285" y1="77930" x2="68164" y2="89551"/>
                          <a14:foregroundMark x1="61719" y1="41113" x2="61719" y2="46582"/>
                          <a14:foregroundMark x1="51855" y1="39355" x2="52930" y2="44727"/>
                          <a14:foregroundMark x1="49121" y1="26465" x2="49707" y2="28418"/>
                          <a14:foregroundMark x1="49707" y1="28223" x2="51074" y2="30664"/>
                          <a14:foregroundMark x1="50098" y1="29883" x2="50488" y2="31250"/>
                          <a14:foregroundMark x1="50879" y1="30859" x2="53125" y2="32324"/>
                          <a14:foregroundMark x1="51855" y1="31641" x2="53125" y2="33105"/>
                          <a14:foregroundMark x1="51270" y1="31250" x2="52930" y2="33105"/>
                          <a14:foregroundMark x1="51465" y1="31641" x2="52734" y2="33105"/>
                          <a14:foregroundMark x1="50098" y1="28613" x2="49414" y2="30469"/>
                          <a14:foregroundMark x1="47949" y1="26953" x2="53125" y2="33691"/>
                          <a14:foregroundMark x1="48926" y1="29785" x2="52832" y2="33594"/>
                          <a14:foregroundMark x1="47070" y1="25098" x2="53711" y2="33691"/>
                          <a14:foregroundMark x1="48633" y1="26563" x2="51855" y2="33691"/>
                          <a14:foregroundMark x1="50000" y1="49121" x2="50000" y2="43359"/>
                          <a14:foregroundMark x1="48242" y1="51465" x2="51758" y2="43750"/>
                          <a14:foregroundMark x1="48633" y1="46191" x2="51855" y2="42285"/>
                          <a14:foregroundMark x1="50293" y1="39355" x2="48438" y2="46191"/>
                          <a14:backgroundMark x1="39941" y1="68945" x2="45605" y2="6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3803" y="1915297"/>
              <a:ext cx="2313802" cy="2313802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528F660-BE50-69C0-8D88-8C76C9096F9B}"/>
                </a:ext>
              </a:extLst>
            </p:cNvPr>
            <p:cNvSpPr txBox="1">
              <a:spLocks/>
            </p:cNvSpPr>
            <p:nvPr/>
          </p:nvSpPr>
          <p:spPr>
            <a:xfrm>
              <a:off x="2679980" y="1434616"/>
              <a:ext cx="1809724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Accessible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C36A6-E27C-E917-2D60-EA77B5E1B99D}"/>
              </a:ext>
            </a:extLst>
          </p:cNvPr>
          <p:cNvGrpSpPr/>
          <p:nvPr/>
        </p:nvGrpSpPr>
        <p:grpSpPr>
          <a:xfrm>
            <a:off x="6170140" y="1912820"/>
            <a:ext cx="3085069" cy="3783643"/>
            <a:chOff x="4627605" y="1434615"/>
            <a:chExt cx="2313802" cy="2837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3E402D-278F-CFFB-6EE8-F4F90D7F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 amt="20000"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391" y1="23242" x2="53027" y2="29102"/>
                          <a14:foregroundMark x1="49316" y1="23730" x2="50879" y2="28613"/>
                          <a14:foregroundMark x1="53613" y1="31250" x2="53027" y2="34473"/>
                          <a14:foregroundMark x1="55176" y1="25391" x2="54102" y2="32813"/>
                          <a14:foregroundMark x1="24219" y1="27539" x2="30566" y2="48828"/>
                          <a14:foregroundMark x1="80273" y1="30664" x2="61719" y2="72852"/>
                          <a14:foregroundMark x1="61719" y1="72852" x2="37012" y2="80371"/>
                          <a14:foregroundMark x1="37012" y1="80371" x2="34766" y2="59570"/>
                          <a14:foregroundMark x1="34766" y1="59570" x2="23633" y2="53711"/>
                          <a14:foregroundMark x1="33301" y1="49414" x2="58398" y2="50195"/>
                          <a14:foregroundMark x1="58398" y1="50195" x2="65332" y2="57910"/>
                          <a14:foregroundMark x1="35449" y1="48340" x2="56836" y2="47266"/>
                          <a14:foregroundMark x1="56836" y1="47266" x2="62109" y2="48340"/>
                          <a14:foregroundMark x1="63184" y1="51563" x2="57324" y2="65430"/>
                          <a14:foregroundMark x1="38574" y1="56348" x2="33789" y2="71289"/>
                          <a14:foregroundMark x1="43457" y1="50977" x2="40723" y2="72363"/>
                          <a14:foregroundMark x1="55176" y1="55762" x2="39648" y2="61719"/>
                          <a14:foregroundMark x1="45020" y1="52637" x2="47168" y2="18457"/>
                          <a14:foregroundMark x1="67969" y1="68066" x2="59961" y2="62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7605" y="1958545"/>
              <a:ext cx="2313802" cy="2313802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0265CE0-70F6-C397-5BEA-FD8F0A361588}"/>
                </a:ext>
              </a:extLst>
            </p:cNvPr>
            <p:cNvSpPr txBox="1">
              <a:spLocks/>
            </p:cNvSpPr>
            <p:nvPr/>
          </p:nvSpPr>
          <p:spPr>
            <a:xfrm>
              <a:off x="4838495" y="1434615"/>
              <a:ext cx="2102911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prstClr val="black">
                      <a:lumMod val="50000"/>
                      <a:lumOff val="50000"/>
                    </a:prstClr>
                  </a:solidFill>
                </a:rPr>
                <a:t>Interoperable</a:t>
              </a:r>
              <a:endParaRPr lang="en-NL" sz="32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BEF839-B4F1-FEBF-F11B-AC0403A1CCAF}"/>
              </a:ext>
            </a:extLst>
          </p:cNvPr>
          <p:cNvGrpSpPr/>
          <p:nvPr/>
        </p:nvGrpSpPr>
        <p:grpSpPr>
          <a:xfrm>
            <a:off x="9103897" y="1970485"/>
            <a:ext cx="3085071" cy="3725979"/>
            <a:chOff x="6827922" y="1477864"/>
            <a:chExt cx="2313803" cy="27944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A52168-06AF-C6D5-C752-89C1ACF0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61" b="89844" l="4688" r="90137">
                          <a14:foregroundMark x1="48242" y1="31250" x2="52344" y2="34473"/>
                          <a14:foregroundMark x1="51172" y1="42383" x2="46289" y2="42090"/>
                          <a14:foregroundMark x1="15430" y1="43457" x2="16016" y2="69043"/>
                          <a14:foregroundMark x1="29102" y1="62988" x2="28516" y2="71973"/>
                          <a14:foregroundMark x1="11328" y1="75488" x2="10254" y2="78906"/>
                          <a14:foregroundMark x1="4688" y1="79492" x2="5859" y2="78613"/>
                          <a14:foregroundMark x1="85742" y1="61816" x2="86621" y2="62402"/>
                          <a14:foregroundMark x1="85742" y1="61230" x2="90137" y2="75488"/>
                          <a14:foregroundMark x1="83398" y1="60059" x2="84277" y2="66211"/>
                          <a14:foregroundMark x1="83984" y1="60645" x2="84277" y2="60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7922" y="1958545"/>
              <a:ext cx="2313803" cy="2313803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AAEC3AB-4B26-8958-E6E2-A2FC63A1963E}"/>
                </a:ext>
              </a:extLst>
            </p:cNvPr>
            <p:cNvSpPr txBox="1">
              <a:spLocks/>
            </p:cNvSpPr>
            <p:nvPr/>
          </p:nvSpPr>
          <p:spPr>
            <a:xfrm>
              <a:off x="7290197" y="1477864"/>
              <a:ext cx="1574833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81919"/>
                  </a:solidFill>
                </a:rPr>
                <a:t>Reusable</a:t>
              </a:r>
              <a:endParaRPr lang="en-NL" sz="3200">
                <a:solidFill>
                  <a:srgbClr val="C81919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287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3865EBBF-1D85-D376-0479-2780DDCA0768}"/>
              </a:ext>
            </a:extLst>
          </p:cNvPr>
          <p:cNvSpPr/>
          <p:nvPr/>
        </p:nvSpPr>
        <p:spPr>
          <a:xfrm>
            <a:off x="729978" y="4594578"/>
            <a:ext cx="11153996" cy="417689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584F5F3-7FD5-6642-9226-949903652645}"/>
              </a:ext>
            </a:extLst>
          </p:cNvPr>
          <p:cNvGrpSpPr/>
          <p:nvPr/>
        </p:nvGrpSpPr>
        <p:grpSpPr>
          <a:xfrm>
            <a:off x="0" y="320188"/>
            <a:ext cx="3085069" cy="3749453"/>
            <a:chOff x="0" y="1417009"/>
            <a:chExt cx="2313802" cy="28120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0AC1668-6024-8AEA-C27A-311D0BB1DA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alphaModFix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961" b="97363" l="9961" r="89844">
                          <a14:foregroundMark x1="83301" y1="88086" x2="45215" y2="91016"/>
                          <a14:foregroundMark x1="83008" y1="90723" x2="78613" y2="9736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0" y="1915297"/>
              <a:ext cx="2313802" cy="2313802"/>
            </a:xfrm>
            <a:prstGeom prst="rect">
              <a:avLst/>
            </a:prstGeom>
          </p:spPr>
        </p:pic>
        <p:sp>
          <p:nvSpPr>
            <p:cNvPr id="11" name="Title 1">
              <a:extLst>
                <a:ext uri="{FF2B5EF4-FFF2-40B4-BE49-F238E27FC236}">
                  <a16:creationId xmlns:a16="http://schemas.microsoft.com/office/drawing/2014/main" id="{A90EC964-C09B-0F8B-4C46-BFC580577698}"/>
                </a:ext>
              </a:extLst>
            </p:cNvPr>
            <p:cNvSpPr txBox="1">
              <a:spLocks/>
            </p:cNvSpPr>
            <p:nvPr/>
          </p:nvSpPr>
          <p:spPr>
            <a:xfrm>
              <a:off x="619028" y="1417009"/>
              <a:ext cx="1454386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00000"/>
                  </a:solidFill>
                </a:rPr>
                <a:t>Findable</a:t>
              </a:r>
              <a:endParaRPr lang="en-NL" sz="3200">
                <a:solidFill>
                  <a:srgbClr val="C00000"/>
                </a:solidFill>
              </a:endParaRP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370D6C88-4047-4FD3-509B-5C0FD5332474}"/>
              </a:ext>
            </a:extLst>
          </p:cNvPr>
          <p:cNvGrpSpPr/>
          <p:nvPr/>
        </p:nvGrpSpPr>
        <p:grpSpPr>
          <a:xfrm>
            <a:off x="3085071" y="343665"/>
            <a:ext cx="3085069" cy="3725977"/>
            <a:chOff x="2313803" y="1434616"/>
            <a:chExt cx="2313802" cy="279448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3A17E4A-F873-5E05-0CA1-C247DDC6305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alphaModFix/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9961" b="92480" l="9961" r="89941">
                          <a14:foregroundMark x1="44629" y1="11914" x2="61719" y2="9961"/>
                          <a14:foregroundMark x1="62891" y1="70117" x2="66992" y2="71777"/>
                          <a14:foregroundMark x1="18750" y1="92188" x2="39355" y2="92480"/>
                          <a14:foregroundMark x1="39355" y1="92480" x2="48145" y2="91602"/>
                          <a14:foregroundMark x1="59766" y1="77051" x2="58887" y2="91602"/>
                          <a14:foregroundMark x1="67285" y1="77930" x2="68164" y2="89551"/>
                          <a14:foregroundMark x1="61719" y1="41113" x2="61719" y2="46582"/>
                          <a14:foregroundMark x1="51855" y1="39355" x2="52930" y2="44727"/>
                          <a14:foregroundMark x1="49121" y1="26465" x2="49707" y2="28418"/>
                          <a14:foregroundMark x1="49707" y1="28223" x2="51074" y2="30664"/>
                          <a14:foregroundMark x1="50098" y1="29883" x2="50488" y2="31250"/>
                          <a14:foregroundMark x1="50879" y1="30859" x2="53125" y2="32324"/>
                          <a14:foregroundMark x1="51855" y1="31641" x2="53125" y2="33105"/>
                          <a14:foregroundMark x1="51270" y1="31250" x2="52930" y2="33105"/>
                          <a14:foregroundMark x1="51465" y1="31641" x2="52734" y2="33105"/>
                          <a14:foregroundMark x1="50098" y1="28613" x2="49414" y2="30469"/>
                          <a14:foregroundMark x1="47949" y1="26953" x2="53125" y2="33691"/>
                          <a14:foregroundMark x1="48926" y1="29785" x2="52832" y2="33594"/>
                          <a14:foregroundMark x1="47070" y1="25098" x2="53711" y2="33691"/>
                          <a14:foregroundMark x1="48633" y1="26563" x2="51855" y2="33691"/>
                          <a14:foregroundMark x1="50000" y1="49121" x2="50000" y2="43359"/>
                          <a14:foregroundMark x1="48242" y1="51465" x2="51758" y2="43750"/>
                          <a14:foregroundMark x1="48633" y1="46191" x2="51855" y2="42285"/>
                          <a14:foregroundMark x1="50293" y1="39355" x2="48438" y2="46191"/>
                          <a14:backgroundMark x1="39941" y1="68945" x2="45605" y2="6377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13803" y="1915297"/>
              <a:ext cx="2313802" cy="2313802"/>
            </a:xfrm>
            <a:prstGeom prst="rect">
              <a:avLst/>
            </a:prstGeom>
          </p:spPr>
        </p:pic>
        <p:sp>
          <p:nvSpPr>
            <p:cNvPr id="12" name="Title 1">
              <a:extLst>
                <a:ext uri="{FF2B5EF4-FFF2-40B4-BE49-F238E27FC236}">
                  <a16:creationId xmlns:a16="http://schemas.microsoft.com/office/drawing/2014/main" id="{7528F660-BE50-69C0-8D88-8C76C9096F9B}"/>
                </a:ext>
              </a:extLst>
            </p:cNvPr>
            <p:cNvSpPr txBox="1">
              <a:spLocks/>
            </p:cNvSpPr>
            <p:nvPr/>
          </p:nvSpPr>
          <p:spPr>
            <a:xfrm>
              <a:off x="2679980" y="1434616"/>
              <a:ext cx="1809724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00000"/>
                  </a:solidFill>
                </a:rPr>
                <a:t>Accessible</a:t>
              </a:r>
              <a:endParaRPr lang="en-NL" sz="3200">
                <a:solidFill>
                  <a:srgbClr val="C00000"/>
                </a:solidFill>
              </a:endParaRP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EBEC36A6-E27C-E917-2D60-EA77B5E1B99D}"/>
              </a:ext>
            </a:extLst>
          </p:cNvPr>
          <p:cNvGrpSpPr/>
          <p:nvPr/>
        </p:nvGrpSpPr>
        <p:grpSpPr>
          <a:xfrm>
            <a:off x="6170140" y="343663"/>
            <a:ext cx="3085069" cy="3783643"/>
            <a:chOff x="4627605" y="1434615"/>
            <a:chExt cx="2313802" cy="283773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A93E402D-278F-CFFB-6EE8-F4F90D7F20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alphaModFix/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10000" b="90000" l="10000" r="90000">
                          <a14:foregroundMark x1="50391" y1="23242" x2="53027" y2="29102"/>
                          <a14:foregroundMark x1="49316" y1="23730" x2="50879" y2="28613"/>
                          <a14:foregroundMark x1="53613" y1="31250" x2="53027" y2="34473"/>
                          <a14:foregroundMark x1="55176" y1="25391" x2="54102" y2="32813"/>
                          <a14:foregroundMark x1="24219" y1="27539" x2="30566" y2="48828"/>
                          <a14:foregroundMark x1="80273" y1="30664" x2="61719" y2="72852"/>
                          <a14:foregroundMark x1="61719" y1="72852" x2="37012" y2="80371"/>
                          <a14:foregroundMark x1="37012" y1="80371" x2="34766" y2="59570"/>
                          <a14:foregroundMark x1="34766" y1="59570" x2="23633" y2="53711"/>
                          <a14:foregroundMark x1="33301" y1="49414" x2="58398" y2="50195"/>
                          <a14:foregroundMark x1="58398" y1="50195" x2="65332" y2="57910"/>
                          <a14:foregroundMark x1="35449" y1="48340" x2="56836" y2="47266"/>
                          <a14:foregroundMark x1="56836" y1="47266" x2="62109" y2="48340"/>
                          <a14:foregroundMark x1="63184" y1="51563" x2="57324" y2="65430"/>
                          <a14:foregroundMark x1="38574" y1="56348" x2="33789" y2="71289"/>
                          <a14:foregroundMark x1="43457" y1="50977" x2="40723" y2="72363"/>
                          <a14:foregroundMark x1="55176" y1="55762" x2="39648" y2="61719"/>
                          <a14:foregroundMark x1="45020" y1="52637" x2="47168" y2="18457"/>
                          <a14:foregroundMark x1="67969" y1="68066" x2="59961" y2="62207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627605" y="1958545"/>
              <a:ext cx="2313802" cy="2313802"/>
            </a:xfrm>
            <a:prstGeom prst="rect">
              <a:avLst/>
            </a:prstGeom>
          </p:spPr>
        </p:pic>
        <p:sp>
          <p:nvSpPr>
            <p:cNvPr id="13" name="Title 1">
              <a:extLst>
                <a:ext uri="{FF2B5EF4-FFF2-40B4-BE49-F238E27FC236}">
                  <a16:creationId xmlns:a16="http://schemas.microsoft.com/office/drawing/2014/main" id="{80265CE0-70F6-C397-5BEA-FD8F0A361588}"/>
                </a:ext>
              </a:extLst>
            </p:cNvPr>
            <p:cNvSpPr txBox="1">
              <a:spLocks/>
            </p:cNvSpPr>
            <p:nvPr/>
          </p:nvSpPr>
          <p:spPr>
            <a:xfrm>
              <a:off x="4838495" y="1434615"/>
              <a:ext cx="2102911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00000"/>
                  </a:solidFill>
                </a:rPr>
                <a:t>Interoperable</a:t>
              </a:r>
              <a:endParaRPr lang="en-NL" sz="3200">
                <a:solidFill>
                  <a:srgbClr val="C00000"/>
                </a:solidFill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16BEF839-B4F1-FEBF-F11B-AC0403A1CCAF}"/>
              </a:ext>
            </a:extLst>
          </p:cNvPr>
          <p:cNvGrpSpPr/>
          <p:nvPr/>
        </p:nvGrpSpPr>
        <p:grpSpPr>
          <a:xfrm>
            <a:off x="9103897" y="401328"/>
            <a:ext cx="3085071" cy="3725979"/>
            <a:chOff x="6827922" y="1477864"/>
            <a:chExt cx="2313803" cy="279448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D0A52168-06AF-C6D5-C752-89C1ACF0C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9961" b="89844" l="4688" r="90137">
                          <a14:foregroundMark x1="48242" y1="31250" x2="52344" y2="34473"/>
                          <a14:foregroundMark x1="51172" y1="42383" x2="46289" y2="42090"/>
                          <a14:foregroundMark x1="15430" y1="43457" x2="16016" y2="69043"/>
                          <a14:foregroundMark x1="29102" y1="62988" x2="28516" y2="71973"/>
                          <a14:foregroundMark x1="11328" y1="75488" x2="10254" y2="78906"/>
                          <a14:foregroundMark x1="4688" y1="79492" x2="5859" y2="78613"/>
                          <a14:foregroundMark x1="85742" y1="61816" x2="86621" y2="62402"/>
                          <a14:foregroundMark x1="85742" y1="61230" x2="90137" y2="75488"/>
                          <a14:foregroundMark x1="83398" y1="60059" x2="84277" y2="66211"/>
                          <a14:foregroundMark x1="83984" y1="60645" x2="84277" y2="6035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27922" y="1958545"/>
              <a:ext cx="2313803" cy="2313803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BAAEC3AB-4B26-8958-E6E2-A2FC63A1963E}"/>
                </a:ext>
              </a:extLst>
            </p:cNvPr>
            <p:cNvSpPr txBox="1">
              <a:spLocks/>
            </p:cNvSpPr>
            <p:nvPr/>
          </p:nvSpPr>
          <p:spPr>
            <a:xfrm>
              <a:off x="7290197" y="1477864"/>
              <a:ext cx="1574833" cy="480681"/>
            </a:xfrm>
            <a:prstGeom prst="rect">
              <a:avLst/>
            </a:prstGeom>
          </p:spPr>
          <p:txBody>
            <a:bodyPr/>
            <a:lstStyle>
              <a:lvl1pPr algn="l" defTabSz="685800" rtl="0" eaLnBrk="1" latinLnBrk="0" hangingPunct="1">
                <a:lnSpc>
                  <a:spcPts val="2700"/>
                </a:lnSpc>
                <a:spcBef>
                  <a:spcPct val="0"/>
                </a:spcBef>
                <a:buNone/>
                <a:defRPr sz="2700" b="1" kern="1200">
                  <a:solidFill>
                    <a:schemeClr val="tx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pPr defTabSz="914377">
                <a:lnSpc>
                  <a:spcPct val="100000"/>
                </a:lnSpc>
                <a:defRPr/>
              </a:pPr>
              <a:r>
                <a:rPr lang="en-US" sz="3200">
                  <a:solidFill>
                    <a:srgbClr val="C81919"/>
                  </a:solidFill>
                </a:rPr>
                <a:t>Reusable</a:t>
              </a:r>
              <a:endParaRPr lang="en-NL" sz="3200">
                <a:solidFill>
                  <a:srgbClr val="C81919"/>
                </a:solidFill>
              </a:endParaRPr>
            </a:p>
          </p:txBody>
        </p:sp>
      </p:grpSp>
      <p:sp>
        <p:nvSpPr>
          <p:cNvPr id="9" name="Arrow: Right 8">
            <a:extLst>
              <a:ext uri="{FF2B5EF4-FFF2-40B4-BE49-F238E27FC236}">
                <a16:creationId xmlns:a16="http://schemas.microsoft.com/office/drawing/2014/main" id="{D21AE64B-DDAA-D098-1A03-A66E1F0E4051}"/>
              </a:ext>
            </a:extLst>
          </p:cNvPr>
          <p:cNvSpPr/>
          <p:nvPr/>
        </p:nvSpPr>
        <p:spPr>
          <a:xfrm>
            <a:off x="729978" y="4401447"/>
            <a:ext cx="5366023" cy="80151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35D8921-C522-6276-DC72-B2D2BE6A327B}"/>
              </a:ext>
            </a:extLst>
          </p:cNvPr>
          <p:cNvSpPr txBox="1">
            <a:spLocks/>
          </p:cNvSpPr>
          <p:nvPr/>
        </p:nvSpPr>
        <p:spPr>
          <a:xfrm>
            <a:off x="1976174" y="5179162"/>
            <a:ext cx="2217791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Open Data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A4841DAE-DB0E-253E-AAD6-AA77734A1107}"/>
              </a:ext>
            </a:extLst>
          </p:cNvPr>
          <p:cNvSpPr txBox="1">
            <a:spLocks/>
          </p:cNvSpPr>
          <p:nvPr/>
        </p:nvSpPr>
        <p:spPr>
          <a:xfrm>
            <a:off x="8765318" y="4481749"/>
            <a:ext cx="449337" cy="640908"/>
          </a:xfrm>
          <a:prstGeom prst="rect">
            <a:avLst/>
          </a:prstGeom>
        </p:spPr>
        <p:txBody>
          <a:bodyPr lIns="121920" tIns="60960" rIns="121920" bIns="60960" anchor="t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US" sz="3200">
                <a:solidFill>
                  <a:prstClr val="white"/>
                </a:solidFill>
                <a:latin typeface="Aptos"/>
              </a:rPr>
              <a:t>?</a:t>
            </a:r>
            <a:endParaRPr lang="en-NL" sz="3200">
              <a:solidFill>
                <a:srgbClr val="C81919"/>
              </a:solidFill>
              <a:latin typeface="Aptos"/>
            </a:endParaRPr>
          </a:p>
        </p:txBody>
      </p:sp>
    </p:spTree>
    <p:extLst>
      <p:ext uri="{BB962C8B-B14F-4D97-AF65-F5344CB8AC3E}">
        <p14:creationId xmlns:p14="http://schemas.microsoft.com/office/powerpoint/2010/main" val="2918443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9" grpId="0" animBg="1"/>
      <p:bldP spid="16" grpId="0"/>
      <p:bldP spid="1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3AB085-99C0-5CF6-DF82-FC7026AA1F4F}"/>
              </a:ext>
            </a:extLst>
          </p:cNvPr>
          <p:cNvSpPr txBox="1">
            <a:spLocks/>
          </p:cNvSpPr>
          <p:nvPr/>
        </p:nvSpPr>
        <p:spPr>
          <a:xfrm>
            <a:off x="1800964" y="2341604"/>
            <a:ext cx="8590072" cy="2174793"/>
          </a:xfrm>
          <a:prstGeom prst="rect">
            <a:avLst/>
          </a:prstGeom>
        </p:spPr>
        <p:txBody>
          <a:bodyPr anchor="ctr"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lnSpc>
                <a:spcPct val="100000"/>
              </a:lnSpc>
              <a:defRPr/>
            </a:pPr>
            <a:r>
              <a:rPr lang="en-US" sz="8000">
                <a:solidFill>
                  <a:prstClr val="white"/>
                </a:solidFill>
              </a:rPr>
              <a:t>Open ≠ FAIR</a:t>
            </a:r>
          </a:p>
        </p:txBody>
      </p:sp>
    </p:spTree>
    <p:extLst>
      <p:ext uri="{BB962C8B-B14F-4D97-AF65-F5344CB8AC3E}">
        <p14:creationId xmlns:p14="http://schemas.microsoft.com/office/powerpoint/2010/main" val="378781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E5EFDF8A-7F49-BC2C-AC60-1F14C7777BFF}"/>
              </a:ext>
            </a:extLst>
          </p:cNvPr>
          <p:cNvSpPr>
            <a:spLocks noChangeAspect="1"/>
          </p:cNvSpPr>
          <p:nvPr/>
        </p:nvSpPr>
        <p:spPr>
          <a:xfrm>
            <a:off x="4080964" y="2819077"/>
            <a:ext cx="2400000" cy="24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25DF8D06-5335-F11D-1567-279662AA103F}"/>
              </a:ext>
            </a:extLst>
          </p:cNvPr>
          <p:cNvSpPr>
            <a:spLocks noChangeAspect="1"/>
          </p:cNvSpPr>
          <p:nvPr/>
        </p:nvSpPr>
        <p:spPr>
          <a:xfrm>
            <a:off x="6532253" y="2819077"/>
            <a:ext cx="2400000" cy="24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4631E92-8F87-B7EC-E02F-F33DDE675DF8}"/>
              </a:ext>
            </a:extLst>
          </p:cNvPr>
          <p:cNvSpPr>
            <a:spLocks noChangeAspect="1"/>
          </p:cNvSpPr>
          <p:nvPr/>
        </p:nvSpPr>
        <p:spPr>
          <a:xfrm>
            <a:off x="6527715" y="354949"/>
            <a:ext cx="2400000" cy="24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9EA28D2-B14E-66E4-5117-7A5D4C2ACB84}"/>
              </a:ext>
            </a:extLst>
          </p:cNvPr>
          <p:cNvSpPr>
            <a:spLocks noChangeAspect="1"/>
          </p:cNvSpPr>
          <p:nvPr/>
        </p:nvSpPr>
        <p:spPr>
          <a:xfrm>
            <a:off x="4071995" y="354949"/>
            <a:ext cx="2400000" cy="2400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51CD353B-E133-7EA9-7049-9C4FAAE52283}"/>
              </a:ext>
            </a:extLst>
          </p:cNvPr>
          <p:cNvSpPr txBox="1">
            <a:spLocks/>
          </p:cNvSpPr>
          <p:nvPr/>
        </p:nvSpPr>
        <p:spPr>
          <a:xfrm>
            <a:off x="722639" y="2259331"/>
            <a:ext cx="2369725" cy="88410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5333">
                <a:solidFill>
                  <a:prstClr val="white"/>
                </a:solidFill>
              </a:rPr>
              <a:t>Open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4177C11-3CC0-145E-8951-B2CC96CB4B4C}"/>
              </a:ext>
            </a:extLst>
          </p:cNvPr>
          <p:cNvSpPr txBox="1">
            <a:spLocks/>
          </p:cNvSpPr>
          <p:nvPr/>
        </p:nvSpPr>
        <p:spPr>
          <a:xfrm>
            <a:off x="5857647" y="5973893"/>
            <a:ext cx="2103965" cy="884107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5333">
                <a:solidFill>
                  <a:prstClr val="white"/>
                </a:solidFill>
              </a:rPr>
              <a:t>FAIR</a:t>
            </a: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2588F7FA-5FAB-712F-DE64-34D8DBA00652}"/>
              </a:ext>
            </a:extLst>
          </p:cNvPr>
          <p:cNvSpPr txBox="1">
            <a:spLocks/>
          </p:cNvSpPr>
          <p:nvPr/>
        </p:nvSpPr>
        <p:spPr>
          <a:xfrm>
            <a:off x="3022489" y="1431962"/>
            <a:ext cx="982561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3200">
                <a:solidFill>
                  <a:srgbClr val="C81919"/>
                </a:solidFill>
              </a:rPr>
              <a:t>Yes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B1F8504-7618-FCBA-9475-32181A37FA09}"/>
              </a:ext>
            </a:extLst>
          </p:cNvPr>
          <p:cNvSpPr txBox="1">
            <a:spLocks/>
          </p:cNvSpPr>
          <p:nvPr/>
        </p:nvSpPr>
        <p:spPr>
          <a:xfrm>
            <a:off x="2962590" y="3744571"/>
            <a:ext cx="982561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3200">
                <a:solidFill>
                  <a:prstClr val="black">
                    <a:lumMod val="50000"/>
                    <a:lumOff val="50000"/>
                  </a:prstClr>
                </a:solidFill>
              </a:rPr>
              <a:t>No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54D8F283-8701-A0DF-96EB-7AC4FF12AC48}"/>
              </a:ext>
            </a:extLst>
          </p:cNvPr>
          <p:cNvSpPr txBox="1">
            <a:spLocks/>
          </p:cNvSpPr>
          <p:nvPr/>
        </p:nvSpPr>
        <p:spPr>
          <a:xfrm>
            <a:off x="5017745" y="5450226"/>
            <a:ext cx="839903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3200">
                <a:solidFill>
                  <a:prstClr val="black">
                    <a:lumMod val="50000"/>
                    <a:lumOff val="50000"/>
                  </a:prstClr>
                </a:solidFill>
              </a:rPr>
              <a:t>No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0146A9C3-B0D1-45A8-3105-CEEB99007D7B}"/>
              </a:ext>
            </a:extLst>
          </p:cNvPr>
          <p:cNvSpPr txBox="1">
            <a:spLocks/>
          </p:cNvSpPr>
          <p:nvPr/>
        </p:nvSpPr>
        <p:spPr>
          <a:xfrm>
            <a:off x="7338740" y="5450226"/>
            <a:ext cx="1465417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3200">
                <a:solidFill>
                  <a:srgbClr val="C81919"/>
                </a:solidFill>
              </a:rPr>
              <a:t>Yes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E2B439B6-379C-6C01-8347-8DFFE02629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16778" y="2926262"/>
            <a:ext cx="2146556" cy="2146556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AB9AAC85-024E-D963-2CC0-B78EDCB11B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016" y="447996"/>
            <a:ext cx="2163893" cy="2163893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EAB2EA37-0B42-EDF5-A91D-BB8F814E4B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99016" y="455100"/>
            <a:ext cx="2218608" cy="22186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55C4DC6E-B5FA-D7F9-10A2-071F3656B30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81534" y="2909391"/>
            <a:ext cx="2198860" cy="2198860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FF8DD246-4452-4C74-899D-F1BF5F75225C}"/>
              </a:ext>
            </a:extLst>
          </p:cNvPr>
          <p:cNvSpPr txBox="1">
            <a:spLocks/>
          </p:cNvSpPr>
          <p:nvPr/>
        </p:nvSpPr>
        <p:spPr>
          <a:xfrm>
            <a:off x="9169513" y="305396"/>
            <a:ext cx="1465417" cy="1126565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defTabSz="914377">
              <a:lnSpc>
                <a:spcPct val="100000"/>
              </a:lnSpc>
              <a:defRPr/>
            </a:pPr>
            <a:r>
              <a:rPr lang="en-GB" sz="3200">
                <a:solidFill>
                  <a:srgbClr val="C81919"/>
                </a:solidFill>
              </a:rPr>
              <a:t>FAIR &amp; Open</a:t>
            </a:r>
          </a:p>
        </p:txBody>
      </p:sp>
    </p:spTree>
    <p:extLst>
      <p:ext uri="{BB962C8B-B14F-4D97-AF65-F5344CB8AC3E}">
        <p14:creationId xmlns:p14="http://schemas.microsoft.com/office/powerpoint/2010/main" val="2842445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7" grpId="0" animBg="1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08039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CF3F0757-F9DC-8B7F-9837-7324ECFF31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9059" y="6393487"/>
            <a:ext cx="934695" cy="3828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3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F63D4AC-C67A-AE0D-0F1E-A8BA8266F9D5}"/>
              </a:ext>
            </a:extLst>
          </p:cNvPr>
          <p:cNvSpPr txBox="1"/>
          <p:nvPr/>
        </p:nvSpPr>
        <p:spPr>
          <a:xfrm>
            <a:off x="2399696" y="3142030"/>
            <a:ext cx="33473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800" b="1">
                <a:solidFill>
                  <a:prstClr val="white"/>
                </a:solidFill>
                <a:latin typeface="Aptos" panose="020B00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Collect</a:t>
            </a:r>
            <a:endParaRPr lang="LID4096" sz="4800" b="1">
              <a:solidFill>
                <a:prstClr val="white"/>
              </a:solidFill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D868CA-E23A-578A-A554-2875C8A5AC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79744" y="2451392"/>
            <a:ext cx="1955217" cy="1955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068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030514" y="750407"/>
            <a:ext cx="6241143" cy="104936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Set your folder structure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51B754-1757-91D5-2434-190DCFD60C9F}"/>
              </a:ext>
            </a:extLst>
          </p:cNvPr>
          <p:cNvSpPr txBox="1"/>
          <p:nvPr/>
        </p:nvSpPr>
        <p:spPr>
          <a:xfrm>
            <a:off x="4392985" y="2691534"/>
            <a:ext cx="3560840" cy="3540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.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├── </a:t>
            </a:r>
            <a:r>
              <a:rPr lang="en-US" sz="1867" err="1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README.md</a:t>
            </a:r>
            <a:endParaRPr lang="en-US" sz="1867">
              <a:solidFill>
                <a:prstClr val="white">
                  <a:lumMod val="95000"/>
                </a:prstClr>
              </a:solidFill>
              <a:latin typeface="Fira Code" pitchFamily="49" charset="0"/>
            </a:endParaRP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├── </a:t>
            </a:r>
            <a:r>
              <a:rPr lang="en-US" sz="1867" err="1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metadata.json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├── data/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│ ├── raw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│ └── processed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├── code/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├── output/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└── documentation/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 ├── methods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 ├── </a:t>
            </a:r>
            <a:r>
              <a:rPr lang="en-US" sz="1867" err="1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lab_notebooks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 </a:t>
            </a:r>
          </a:p>
          <a:p>
            <a:pPr defTabSz="914377">
              <a:defRPr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Fira Code" pitchFamily="49" charset="0"/>
              </a:rPr>
              <a:t> └── administration</a:t>
            </a:r>
            <a:endParaRPr lang="en-NL" sz="1867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166C4980-793D-380A-F306-BE3986D85E5D}"/>
              </a:ext>
            </a:extLst>
          </p:cNvPr>
          <p:cNvSpPr txBox="1">
            <a:spLocks/>
          </p:cNvSpPr>
          <p:nvPr/>
        </p:nvSpPr>
        <p:spPr>
          <a:xfrm>
            <a:off x="1030514" y="1799775"/>
            <a:ext cx="6691087" cy="89176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Document the rationale on README</a:t>
            </a:r>
          </a:p>
        </p:txBody>
      </p:sp>
    </p:spTree>
    <p:extLst>
      <p:ext uri="{BB962C8B-B14F-4D97-AF65-F5344CB8AC3E}">
        <p14:creationId xmlns:p14="http://schemas.microsoft.com/office/powerpoint/2010/main" val="3173435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620118" y="777819"/>
            <a:ext cx="9039204" cy="262106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733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81AF2-B3FA-055C-B465-BC444C075499}"/>
              </a:ext>
            </a:extLst>
          </p:cNvPr>
          <p:cNvSpPr txBox="1">
            <a:spLocks/>
          </p:cNvSpPr>
          <p:nvPr/>
        </p:nvSpPr>
        <p:spPr>
          <a:xfrm>
            <a:off x="4741482" y="4989775"/>
            <a:ext cx="2172335" cy="553512"/>
          </a:xfrm>
          <a:prstGeom prst="rect">
            <a:avLst/>
          </a:prstGeom>
          <a:ln>
            <a:noFill/>
          </a:ln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Consume Data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E160C9F6-2FD1-C97D-93AF-D0C19014A6E1}"/>
              </a:ext>
            </a:extLst>
          </p:cNvPr>
          <p:cNvSpPr txBox="1">
            <a:spLocks/>
          </p:cNvSpPr>
          <p:nvPr/>
        </p:nvSpPr>
        <p:spPr>
          <a:xfrm>
            <a:off x="8748891" y="4077231"/>
            <a:ext cx="2448048" cy="84304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Data </a:t>
            </a:r>
            <a:r>
              <a:rPr lang="en-US" sz="2133" b="1">
                <a:solidFill>
                  <a:srgbClr val="FF0000"/>
                </a:solidFill>
                <a:latin typeface="Aptos" panose="02110004020202020204"/>
              </a:rPr>
              <a:t>never to be looked at again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DD97861-C103-E1F0-B845-BE6613CF0B1C}"/>
              </a:ext>
            </a:extLst>
          </p:cNvPr>
          <p:cNvGrpSpPr/>
          <p:nvPr/>
        </p:nvGrpSpPr>
        <p:grpSpPr>
          <a:xfrm>
            <a:off x="1953136" y="3687190"/>
            <a:ext cx="1875115" cy="1757364"/>
            <a:chOff x="1464852" y="2765392"/>
            <a:chExt cx="1406336" cy="1318023"/>
          </a:xfrm>
        </p:grpSpPr>
        <p:sp>
          <p:nvSpPr>
            <p:cNvPr id="2" name="Content Placeholder 2">
              <a:extLst>
                <a:ext uri="{FF2B5EF4-FFF2-40B4-BE49-F238E27FC236}">
                  <a16:creationId xmlns:a16="http://schemas.microsoft.com/office/drawing/2014/main" id="{6155EE11-73DF-3645-1C0D-F27B83D6123E}"/>
                </a:ext>
              </a:extLst>
            </p:cNvPr>
            <p:cNvSpPr txBox="1">
              <a:spLocks/>
            </p:cNvSpPr>
            <p:nvPr/>
          </p:nvSpPr>
          <p:spPr>
            <a:xfrm>
              <a:off x="1464852" y="3733596"/>
              <a:ext cx="1406336" cy="349819"/>
            </a:xfrm>
            <a:prstGeom prst="rect">
              <a:avLst/>
            </a:prstGeom>
            <a:ln>
              <a:noFill/>
            </a:ln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914377">
                <a:lnSpc>
                  <a:spcPct val="100000"/>
                </a:lnSpc>
                <a:spcBef>
                  <a:spcPts val="1200"/>
                </a:spcBef>
                <a:spcAft>
                  <a:spcPts val="1200"/>
                </a:spcAft>
                <a:buNone/>
              </a:pPr>
              <a:r>
                <a:rPr lang="en-US" sz="2133" b="1">
                  <a:solidFill>
                    <a:prstClr val="white"/>
                  </a:solidFill>
                  <a:latin typeface="Aptos" panose="02110004020202020204"/>
                </a:rPr>
                <a:t>Create Data</a:t>
              </a:r>
            </a:p>
          </p:txBody>
        </p:sp>
        <p:pic>
          <p:nvPicPr>
            <p:cNvPr id="6" name="Graphic 5">
              <a:extLst>
                <a:ext uri="{FF2B5EF4-FFF2-40B4-BE49-F238E27FC236}">
                  <a16:creationId xmlns:a16="http://schemas.microsoft.com/office/drawing/2014/main" id="{37B1B055-A1C6-A68B-24CF-F0F0DC1737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761620" y="2765392"/>
              <a:ext cx="812800" cy="812800"/>
            </a:xfrm>
            <a:prstGeom prst="rect">
              <a:avLst/>
            </a:prstGeom>
          </p:spPr>
        </p:pic>
      </p:grpSp>
      <p:pic>
        <p:nvPicPr>
          <p:cNvPr id="8" name="Graphic 7">
            <a:extLst>
              <a:ext uri="{FF2B5EF4-FFF2-40B4-BE49-F238E27FC236}">
                <a16:creationId xmlns:a16="http://schemas.microsoft.com/office/drawing/2014/main" id="{15D1DE9F-164D-63F3-431A-F62F0D3E73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8688" y="2553335"/>
            <a:ext cx="801523" cy="801523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CAE3FB0-5070-7486-91D9-5BC8F8180EBC}"/>
              </a:ext>
            </a:extLst>
          </p:cNvPr>
          <p:cNvSpPr txBox="1">
            <a:spLocks/>
          </p:cNvSpPr>
          <p:nvPr/>
        </p:nvSpPr>
        <p:spPr>
          <a:xfrm>
            <a:off x="8716205" y="2723161"/>
            <a:ext cx="1256711" cy="4618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Paper 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23933E4B-057C-D5A0-1F74-92A36380B0A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180968" y="3812170"/>
            <a:ext cx="958753" cy="958753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2C627C53-B4B0-1134-B491-811B12A3661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66183" y="4185486"/>
            <a:ext cx="626533" cy="626533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8624D9A-E2C3-7623-26AB-0F1EC7A52C30}"/>
              </a:ext>
            </a:extLst>
          </p:cNvPr>
          <p:cNvCxnSpPr/>
          <p:nvPr/>
        </p:nvCxnSpPr>
        <p:spPr>
          <a:xfrm>
            <a:off x="3753398" y="4299784"/>
            <a:ext cx="909561" cy="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B9B24AA6-7EEE-A6A2-ED7B-36450B19CD83}"/>
              </a:ext>
            </a:extLst>
          </p:cNvPr>
          <p:cNvCxnSpPr/>
          <p:nvPr/>
        </p:nvCxnSpPr>
        <p:spPr>
          <a:xfrm>
            <a:off x="6633208" y="4299784"/>
            <a:ext cx="909561" cy="0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5F8692E-C65D-3906-7E72-F62FDD9432BD}"/>
              </a:ext>
            </a:extLst>
          </p:cNvPr>
          <p:cNvCxnSpPr>
            <a:cxnSpLocks/>
          </p:cNvCxnSpPr>
          <p:nvPr/>
        </p:nvCxnSpPr>
        <p:spPr>
          <a:xfrm flipV="1">
            <a:off x="6562456" y="3403239"/>
            <a:ext cx="906597" cy="462931"/>
          </a:xfrm>
          <a:prstGeom prst="straightConnector1">
            <a:avLst/>
          </a:prstGeom>
          <a:ln w="28575">
            <a:solidFill>
              <a:schemeClr val="bg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Graphic 21">
            <a:extLst>
              <a:ext uri="{FF2B5EF4-FFF2-40B4-BE49-F238E27FC236}">
                <a16:creationId xmlns:a16="http://schemas.microsoft.com/office/drawing/2014/main" id="{8EDCF306-7B34-F21F-6177-E45829890D5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66183" y="5677779"/>
            <a:ext cx="627727" cy="627727"/>
          </a:xfrm>
          <a:prstGeom prst="rect">
            <a:avLst/>
          </a:prstGeom>
        </p:spPr>
      </p:pic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F9B9D6-A71A-0FF3-2DF6-38166FFE27E3}"/>
              </a:ext>
            </a:extLst>
          </p:cNvPr>
          <p:cNvCxnSpPr>
            <a:cxnSpLocks/>
          </p:cNvCxnSpPr>
          <p:nvPr/>
        </p:nvCxnSpPr>
        <p:spPr>
          <a:xfrm>
            <a:off x="8279449" y="4920275"/>
            <a:ext cx="0" cy="524279"/>
          </a:xfrm>
          <a:prstGeom prst="straightConnector1">
            <a:avLst/>
          </a:prstGeom>
          <a:ln w="28575">
            <a:solidFill>
              <a:schemeClr val="bg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451CFBA3-5424-9005-94EC-35D8ECF0DC56}"/>
              </a:ext>
            </a:extLst>
          </p:cNvPr>
          <p:cNvSpPr txBox="1">
            <a:spLocks/>
          </p:cNvSpPr>
          <p:nvPr/>
        </p:nvSpPr>
        <p:spPr>
          <a:xfrm>
            <a:off x="8758713" y="5754530"/>
            <a:ext cx="2448048" cy="7469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Data loss &amp; research waste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046DF17-606A-69C2-6600-B39C8BBA053A}"/>
              </a:ext>
            </a:extLst>
          </p:cNvPr>
          <p:cNvSpPr txBox="1">
            <a:spLocks/>
          </p:cNvSpPr>
          <p:nvPr/>
        </p:nvSpPr>
        <p:spPr>
          <a:xfrm>
            <a:off x="980766" y="638780"/>
            <a:ext cx="10216173" cy="1640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Research Data </a:t>
            </a:r>
            <a:r>
              <a:rPr lang="en-US" sz="5867" b="1">
                <a:solidFill>
                  <a:srgbClr val="FF0000"/>
                </a:solidFill>
                <a:latin typeface="Aptos" panose="02110004020202020204"/>
              </a:rPr>
              <a:t>Abandonment</a:t>
            </a:r>
          </a:p>
        </p:txBody>
      </p:sp>
    </p:spTree>
    <p:extLst>
      <p:ext uri="{BB962C8B-B14F-4D97-AF65-F5344CB8AC3E}">
        <p14:creationId xmlns:p14="http://schemas.microsoft.com/office/powerpoint/2010/main" val="2716876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/>
      <p:bldP spid="29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261517" y="589757"/>
            <a:ext cx="7588700" cy="185352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A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README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file makes your data human-friendly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DD86D8AD-2ED8-19A0-A85E-5DD05C9DD448}"/>
              </a:ext>
            </a:extLst>
          </p:cNvPr>
          <p:cNvSpPr txBox="1">
            <a:spLocks/>
          </p:cNvSpPr>
          <p:nvPr/>
        </p:nvSpPr>
        <p:spPr>
          <a:xfrm>
            <a:off x="1311126" y="2775886"/>
            <a:ext cx="5594260" cy="14707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A README file is a human-readable text file document that explains the project.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C4BF3-BAC3-F70B-73D0-7677D940A849}"/>
              </a:ext>
            </a:extLst>
          </p:cNvPr>
          <p:cNvSpPr txBox="1">
            <a:spLocks/>
          </p:cNvSpPr>
          <p:nvPr/>
        </p:nvSpPr>
        <p:spPr>
          <a:xfrm>
            <a:off x="1311125" y="4579210"/>
            <a:ext cx="5594260" cy="1014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No one can read your mind—not even you in the future.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AE3986F-4E0D-FAE4-52C5-810491D17263}"/>
              </a:ext>
            </a:extLst>
          </p:cNvPr>
          <p:cNvSpPr txBox="1"/>
          <p:nvPr/>
        </p:nvSpPr>
        <p:spPr>
          <a:xfrm>
            <a:off x="5508434" y="6368008"/>
            <a:ext cx="6683567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defTabSz="914377">
              <a:defRPr/>
            </a:pPr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Make a README: makeareadme.com/</a:t>
            </a:r>
            <a:endParaRPr lang="en-US" sz="1067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>
              <a:defRPr/>
            </a:pPr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Guide to writing “readme” style metadata | Cornell: data.research.cornell.edu/data-management/sharing/readme/</a:t>
            </a:r>
            <a:endParaRPr lang="en-US" sz="1067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>
              <a:defRPr/>
            </a:pPr>
            <a:endParaRPr lang="en-US" sz="1067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pic>
        <p:nvPicPr>
          <p:cNvPr id="6" name="Picture 5" descr="Cartoon of people holding signs next to a computer&#10;&#10;Description automatically generated">
            <a:extLst>
              <a:ext uri="{FF2B5EF4-FFF2-40B4-BE49-F238E27FC236}">
                <a16:creationId xmlns:a16="http://schemas.microsoft.com/office/drawing/2014/main" id="{1ACFCD67-72AB-BE2B-E16A-8F3DCD43889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>
                        <a14:foregroundMark x1="24167" y1="32593" x2="26875" y2="68056"/>
                        <a14:foregroundMark x1="49531" y1="33981" x2="51979" y2="86204"/>
                        <a14:foregroundMark x1="74635" y1="27315" x2="71927" y2="47870"/>
                        <a14:foregroundMark x1="71927" y1="47870" x2="71927" y2="47870"/>
                        <a14:foregroundMark x1="61667" y1="54167" x2="57344" y2="56019"/>
                        <a14:foregroundMark x1="51719" y1="66111" x2="46823" y2="78611"/>
                        <a14:foregroundMark x1="46823" y1="78611" x2="46823" y2="786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49110" y="1582777"/>
            <a:ext cx="7148732" cy="40250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262740-E9F2-68CA-55CD-4242F97C77BB}"/>
              </a:ext>
            </a:extLst>
          </p:cNvPr>
          <p:cNvSpPr txBox="1"/>
          <p:nvPr/>
        </p:nvSpPr>
        <p:spPr>
          <a:xfrm>
            <a:off x="4108253" y="6019651"/>
            <a:ext cx="8049688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Illustration about managing files in a repository. </a:t>
            </a:r>
            <a:r>
              <a:rPr lang="en-US" sz="1067" i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The Turing Way</a:t>
            </a:r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 project illustration by </a:t>
            </a:r>
            <a:r>
              <a:rPr lang="en-US" sz="1067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Scriberia</a:t>
            </a:r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. Used under a CC-BY 4.0 </a:t>
            </a:r>
            <a:r>
              <a:rPr lang="en-US" sz="1067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licence</a:t>
            </a:r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. DOI: 10.5281/zenodo.3332807</a:t>
            </a:r>
          </a:p>
        </p:txBody>
      </p:sp>
    </p:spTree>
    <p:extLst>
      <p:ext uri="{BB962C8B-B14F-4D97-AF65-F5344CB8AC3E}">
        <p14:creationId xmlns:p14="http://schemas.microsoft.com/office/powerpoint/2010/main" val="1769612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omputer with a screen on it&#10;&#10;Description automatically generated">
            <a:extLst>
              <a:ext uri="{FF2B5EF4-FFF2-40B4-BE49-F238E27FC236}">
                <a16:creationId xmlns:a16="http://schemas.microsoft.com/office/drawing/2014/main" id="{DDA582E2-99CA-716F-A8CA-5F15C35776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05485" y="0"/>
            <a:ext cx="4586515" cy="6858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739959" y="640910"/>
            <a:ext cx="6807469" cy="16523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A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metadata</a:t>
            </a:r>
            <a:r>
              <a:rPr lang="en-US" sz="3733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 file makes your data machine-readable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3E8A5D6-B04C-062E-621A-2998E875D7DC}"/>
              </a:ext>
            </a:extLst>
          </p:cNvPr>
          <p:cNvSpPr txBox="1">
            <a:spLocks/>
          </p:cNvSpPr>
          <p:nvPr/>
        </p:nvSpPr>
        <p:spPr>
          <a:xfrm>
            <a:off x="739959" y="2721903"/>
            <a:ext cx="6807469" cy="1014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85000"/>
                  </a:prstClr>
                </a:solidFill>
                <a:latin typeface="Aptos" panose="02110004020202020204"/>
              </a:rPr>
              <a:t>On 4TU.ResearchData or </a:t>
            </a:r>
            <a:r>
              <a:rPr lang="en-US" sz="2667" b="1" err="1">
                <a:solidFill>
                  <a:prstClr val="white">
                    <a:lumMod val="85000"/>
                  </a:prstClr>
                </a:solidFill>
                <a:latin typeface="Aptos" panose="02110004020202020204"/>
              </a:rPr>
              <a:t>Zenodo</a:t>
            </a:r>
            <a:r>
              <a:rPr lang="en-US" sz="2667" b="1">
                <a:solidFill>
                  <a:prstClr val="white">
                    <a:lumMod val="85000"/>
                  </a:prstClr>
                </a:solidFill>
                <a:latin typeface="Aptos" panose="02110004020202020204"/>
              </a:rPr>
              <a:t>, you can start a dataset to prepare and download a metadata file, even without data.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C2145DA-9C38-40A8-6FC6-7412031B5B5F}"/>
              </a:ext>
            </a:extLst>
          </p:cNvPr>
          <p:cNvSpPr txBox="1">
            <a:spLocks/>
          </p:cNvSpPr>
          <p:nvPr/>
        </p:nvSpPr>
        <p:spPr>
          <a:xfrm>
            <a:off x="744658" y="4498126"/>
            <a:ext cx="6807471" cy="10140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You can manually create metadata file using </a:t>
            </a:r>
            <a:r>
              <a:rPr lang="en-US" sz="2667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DataCite Metadata Generator</a:t>
            </a:r>
            <a:r>
              <a:rPr lang="en-US" sz="2667" b="1">
                <a:solidFill>
                  <a:prstClr val="white">
                    <a:lumMod val="85000"/>
                  </a:prstClr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BD5D7AE-39FF-924C-B520-12E988B7E25E}"/>
              </a:ext>
            </a:extLst>
          </p:cNvPr>
          <p:cNvSpPr txBox="1"/>
          <p:nvPr/>
        </p:nvSpPr>
        <p:spPr>
          <a:xfrm>
            <a:off x="2861734" y="6505654"/>
            <a:ext cx="9371389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>
              <a:defRPr/>
            </a:pPr>
            <a:r>
              <a:rPr lang="en-NL" sz="1333">
                <a:solidFill>
                  <a:prstClr val="white">
                    <a:lumMod val="95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DataCite Metadata Generator: dhvlab.gwi.uni-muenchen.de/datacite-generator/</a:t>
            </a:r>
            <a:endParaRPr lang="en-NL" sz="1333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3B5012-3EF4-74BA-C805-8608DB0536E7}"/>
              </a:ext>
            </a:extLst>
          </p:cNvPr>
          <p:cNvSpPr txBox="1"/>
          <p:nvPr/>
        </p:nvSpPr>
        <p:spPr>
          <a:xfrm>
            <a:off x="6074229" y="6274348"/>
            <a:ext cx="6117771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333">
                <a:solidFill>
                  <a:prstClr val="white">
                    <a:lumMod val="85000"/>
                  </a:prstClr>
                </a:solidFill>
                <a:latin typeface="Calibri"/>
              </a:rPr>
              <a:t>Photo by </a:t>
            </a:r>
            <a:r>
              <a:rPr lang="en-US" sz="1333">
                <a:solidFill>
                  <a:prstClr val="white">
                    <a:lumMod val="85000"/>
                  </a:prstClr>
                </a:solidFill>
                <a:latin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AltumCode</a:t>
            </a:r>
            <a:r>
              <a:rPr lang="en-US" sz="1333">
                <a:solidFill>
                  <a:prstClr val="white">
                    <a:lumMod val="85000"/>
                  </a:prstClr>
                </a:solidFill>
                <a:latin typeface="Calibri"/>
              </a:rPr>
              <a:t> on </a:t>
            </a:r>
            <a:r>
              <a:rPr lang="en-US" sz="1333">
                <a:solidFill>
                  <a:prstClr val="white">
                    <a:lumMod val="85000"/>
                  </a:prstClr>
                </a:solidFill>
                <a:latin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333">
                <a:solidFill>
                  <a:prstClr val="white">
                    <a:lumMod val="85000"/>
                  </a:prstClr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23637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049868" y="730400"/>
            <a:ext cx="8171541" cy="30458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Name files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meaningfully, distinctly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,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and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consistently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—and document it</a:t>
            </a:r>
          </a:p>
        </p:txBody>
      </p:sp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F482B6AA-E416-1AAB-6572-12DA3CCC1C9F}"/>
              </a:ext>
            </a:extLst>
          </p:cNvPr>
          <p:cNvSpPr txBox="1">
            <a:spLocks/>
          </p:cNvSpPr>
          <p:nvPr/>
        </p:nvSpPr>
        <p:spPr>
          <a:xfrm>
            <a:off x="1049868" y="3228371"/>
            <a:ext cx="8767451" cy="5479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No special characters. Whitespaces are discouraged.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C7E44B-60E1-BAB2-1C86-B815DF1BF482}"/>
              </a:ext>
            </a:extLst>
          </p:cNvPr>
          <p:cNvSpPr txBox="1">
            <a:spLocks/>
          </p:cNvSpPr>
          <p:nvPr/>
        </p:nvSpPr>
        <p:spPr>
          <a:xfrm>
            <a:off x="1049869" y="5270182"/>
            <a:ext cx="7683716" cy="708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ISO date format is good to use: “2024-07-03”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EB57FCBE-61DB-F7D8-5BD4-B8468F9DF05E}"/>
              </a:ext>
            </a:extLst>
          </p:cNvPr>
          <p:cNvSpPr txBox="1">
            <a:spLocks/>
          </p:cNvSpPr>
          <p:nvPr/>
        </p:nvSpPr>
        <p:spPr>
          <a:xfrm>
            <a:off x="1049868" y="3984677"/>
            <a:ext cx="8171541" cy="7087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Case style: Do you want a </a:t>
            </a:r>
            <a:r>
              <a:rPr lang="en-US" sz="2667">
                <a:solidFill>
                  <a:prstClr val="white">
                    <a:lumMod val="95000"/>
                  </a:prst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camelCase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, </a:t>
            </a:r>
            <a:r>
              <a:rPr lang="en-US" sz="2667" err="1">
                <a:solidFill>
                  <a:prstClr val="white">
                    <a:lumMod val="95000"/>
                  </a:prst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PascalCase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, </a:t>
            </a:r>
            <a:r>
              <a:rPr lang="en-US" sz="2667" err="1">
                <a:solidFill>
                  <a:prstClr val="white">
                    <a:lumMod val="95000"/>
                  </a:prst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snake_case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, or </a:t>
            </a:r>
            <a:r>
              <a:rPr lang="en-US" sz="2667">
                <a:solidFill>
                  <a:prstClr val="white">
                    <a:lumMod val="95000"/>
                  </a:prst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kebab-case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0B6B22-B08F-D15D-8356-14EE69829B15}"/>
              </a:ext>
            </a:extLst>
          </p:cNvPr>
          <p:cNvSpPr txBox="1"/>
          <p:nvPr/>
        </p:nvSpPr>
        <p:spPr>
          <a:xfrm>
            <a:off x="4508285" y="6391539"/>
            <a:ext cx="7683716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Turing Way: https://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book.the-turing-way.org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/project-design/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filenaming.html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77411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673571" y="1987248"/>
            <a:ext cx="8844859" cy="288350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Store your data in a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secured space with backups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,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where two or more people retain access.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FE0DB5-316E-4B4F-8CFD-3273B96649B7}"/>
              </a:ext>
            </a:extLst>
          </p:cNvPr>
          <p:cNvSpPr txBox="1"/>
          <p:nvPr/>
        </p:nvSpPr>
        <p:spPr>
          <a:xfrm>
            <a:off x="4692953" y="6529706"/>
            <a:ext cx="7503721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PAR Solution Searcher | Storage: 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https://research-it.pages.tue.nl/solution-searcher/category-storage.html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72308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7053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D6E8F6-B1EE-E851-A209-15D2DD726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Storage options at TU/e</a:t>
            </a:r>
          </a:p>
        </p:txBody>
      </p:sp>
    </p:spTree>
    <p:extLst>
      <p:ext uri="{BB962C8B-B14F-4D97-AF65-F5344CB8AC3E}">
        <p14:creationId xmlns:p14="http://schemas.microsoft.com/office/powerpoint/2010/main" val="410128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D75909F5-67CA-3484-31F3-7573EB06A058}"/>
              </a:ext>
            </a:extLst>
          </p:cNvPr>
          <p:cNvSpPr txBox="1"/>
          <p:nvPr/>
        </p:nvSpPr>
        <p:spPr>
          <a:xfrm>
            <a:off x="3871818" y="5986302"/>
            <a:ext cx="80863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/>
                </a:solidFill>
                <a:latin typeface="Calibri"/>
                <a:hlinkClick r:id="rId3"/>
              </a:rPr>
              <a:t>https://openpar.pages.tue.nl/solution-searcher/category-storage.html</a:t>
            </a: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6F5B89-B2C6-AF70-0D60-0262917886EE}"/>
              </a:ext>
            </a:extLst>
          </p:cNvPr>
          <p:cNvSpPr txBox="1"/>
          <p:nvPr/>
        </p:nvSpPr>
        <p:spPr>
          <a:xfrm>
            <a:off x="400280" y="671645"/>
            <a:ext cx="926518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Storage Finder at Solution Searcher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AB0847A-4570-1B26-E9EA-7E4FCC0C48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5494" y="1735895"/>
            <a:ext cx="8281012" cy="3883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03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72B2B0-8437-41A0-B591-BAB62337907A}"/>
              </a:ext>
            </a:extLst>
          </p:cNvPr>
          <p:cNvSpPr txBox="1"/>
          <p:nvPr/>
        </p:nvSpPr>
        <p:spPr>
          <a:xfrm>
            <a:off x="767509" y="1447203"/>
            <a:ext cx="4549967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TU/e Network Drive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C23C808-0C68-F898-C6C3-DF0EF3ECF4D6}"/>
              </a:ext>
            </a:extLst>
          </p:cNvPr>
          <p:cNvSpPr txBox="1"/>
          <p:nvPr/>
        </p:nvSpPr>
        <p:spPr>
          <a:xfrm>
            <a:off x="738130" y="2622281"/>
            <a:ext cx="493188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SURF Research Drive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1B597EA-D678-DE7C-82C6-111722972966}"/>
              </a:ext>
            </a:extLst>
          </p:cNvPr>
          <p:cNvSpPr txBox="1"/>
          <p:nvPr/>
        </p:nvSpPr>
        <p:spPr>
          <a:xfrm>
            <a:off x="738130" y="3797359"/>
            <a:ext cx="5357871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Teams/SharePoint </a:t>
            </a:r>
            <a:r>
              <a:rPr lang="en-US" sz="1600" b="1">
                <a:solidFill>
                  <a:prstClr val="white"/>
                </a:solidFill>
                <a:latin typeface="Aptos" panose="020B0004020202020204" pitchFamily="34" charset="0"/>
              </a:rPr>
              <a:t>(up to 2TB)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D2D1ACE-5401-4A68-8FD9-78A78928ABB3}"/>
              </a:ext>
            </a:extLst>
          </p:cNvPr>
          <p:cNvSpPr txBox="1"/>
          <p:nvPr/>
        </p:nvSpPr>
        <p:spPr>
          <a:xfrm>
            <a:off x="767508" y="4899921"/>
            <a:ext cx="3417035" cy="6667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OneDrive</a:t>
            </a:r>
            <a:r>
              <a:rPr lang="en-US" sz="1600" b="1">
                <a:solidFill>
                  <a:prstClr val="white"/>
                </a:solidFill>
                <a:latin typeface="Aptos" panose="020B0004020202020204" pitchFamily="34" charset="0"/>
              </a:rPr>
              <a:t> (up to 1TB)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66AC93E-FC0E-507C-686E-B4DA591B8DA8}"/>
              </a:ext>
            </a:extLst>
          </p:cNvPr>
          <p:cNvSpPr txBox="1"/>
          <p:nvPr/>
        </p:nvSpPr>
        <p:spPr>
          <a:xfrm>
            <a:off x="6334700" y="608745"/>
            <a:ext cx="2199701" cy="7487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2133" b="1">
                <a:solidFill>
                  <a:prstClr val="white"/>
                </a:solidFill>
                <a:latin typeface="Aptos" panose="020B0004020202020204" pitchFamily="34" charset="0"/>
              </a:rPr>
              <a:t>Personal/</a:t>
            </a:r>
            <a:br>
              <a:rPr lang="en-US" sz="2133" b="1">
                <a:solidFill>
                  <a:prstClr val="white"/>
                </a:solidFill>
                <a:latin typeface="Aptos" panose="020B0004020202020204" pitchFamily="34" charset="0"/>
              </a:rPr>
            </a:br>
            <a:r>
              <a:rPr lang="en-US" sz="2133" b="1">
                <a:solidFill>
                  <a:prstClr val="white"/>
                </a:solidFill>
                <a:latin typeface="Aptos" panose="020B0004020202020204" pitchFamily="34" charset="0"/>
              </a:rPr>
              <a:t>Sensitive Data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8DC789CA-59DA-07AC-170A-C49C81D072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856" y="2651713"/>
            <a:ext cx="697627" cy="697627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A9786AAA-D35D-6DFA-BC19-D1CE5AD9A9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92856" y="1594095"/>
            <a:ext cx="697627" cy="697627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13284192-7383-EB0D-90B4-B51FC4E71B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856" y="4843713"/>
            <a:ext cx="697627" cy="697627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7FD0871-ECBF-679E-E207-0E8DD2AAC9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2856" y="3826152"/>
            <a:ext cx="697627" cy="69762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D23608C-E206-70AB-9085-E22715864FF8}"/>
              </a:ext>
            </a:extLst>
          </p:cNvPr>
          <p:cNvSpPr txBox="1"/>
          <p:nvPr/>
        </p:nvSpPr>
        <p:spPr>
          <a:xfrm>
            <a:off x="9064435" y="937041"/>
            <a:ext cx="2084636" cy="4205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2133" b="1">
                <a:solidFill>
                  <a:prstClr val="white"/>
                </a:solidFill>
                <a:latin typeface="Aptos" panose="020B0004020202020204" pitchFamily="34" charset="0"/>
              </a:rPr>
              <a:t>Collaboration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D789E22-64D7-11DE-B50C-EBE969195FE8}"/>
              </a:ext>
            </a:extLst>
          </p:cNvPr>
          <p:cNvSpPr txBox="1"/>
          <p:nvPr/>
        </p:nvSpPr>
        <p:spPr>
          <a:xfrm>
            <a:off x="9090251" y="1676169"/>
            <a:ext cx="1861959" cy="5027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2667" b="1">
                <a:solidFill>
                  <a:prstClr val="white"/>
                </a:solidFill>
                <a:latin typeface="Aptos" panose="020B0004020202020204" pitchFamily="34" charset="0"/>
              </a:rPr>
              <a:t>TU/e only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4EAE88BE-E30D-5469-3732-5D1EC05A4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13252" y="3802344"/>
            <a:ext cx="697627" cy="697627"/>
          </a:xfrm>
          <a:prstGeom prst="rect">
            <a:avLst/>
          </a:prstGeom>
        </p:spPr>
      </p:pic>
      <p:pic>
        <p:nvPicPr>
          <p:cNvPr id="19" name="Graphic 18">
            <a:extLst>
              <a:ext uri="{FF2B5EF4-FFF2-40B4-BE49-F238E27FC236}">
                <a16:creationId xmlns:a16="http://schemas.microsoft.com/office/drawing/2014/main" id="{7E56C6E3-1E29-08ED-4D6E-A4274A4E3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23603" y="2622280"/>
            <a:ext cx="697627" cy="697627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DFEFF91B-7825-0F7C-DE43-C613CCA7D0F2}"/>
              </a:ext>
            </a:extLst>
          </p:cNvPr>
          <p:cNvSpPr txBox="1"/>
          <p:nvPr/>
        </p:nvSpPr>
        <p:spPr>
          <a:xfrm>
            <a:off x="8882624" y="4982408"/>
            <a:ext cx="2248720" cy="66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1867" b="1">
                <a:solidFill>
                  <a:prstClr val="white"/>
                </a:solidFill>
                <a:latin typeface="Aptos" panose="020B0004020202020204" pitchFamily="34" charset="0"/>
              </a:rPr>
              <a:t>File/folder-based sharing only </a:t>
            </a:r>
          </a:p>
        </p:txBody>
      </p:sp>
    </p:spTree>
    <p:extLst>
      <p:ext uri="{BB962C8B-B14F-4D97-AF65-F5344CB8AC3E}">
        <p14:creationId xmlns:p14="http://schemas.microsoft.com/office/powerpoint/2010/main" val="1909756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2DDA62-1716-DCED-47DE-851931952C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6B2850-4900-C4AB-DF6C-DBF35AE6A717}"/>
              </a:ext>
            </a:extLst>
          </p:cNvPr>
          <p:cNvSpPr txBox="1"/>
          <p:nvPr/>
        </p:nvSpPr>
        <p:spPr>
          <a:xfrm>
            <a:off x="649996" y="903705"/>
            <a:ext cx="7517176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You can encrypt your data using </a:t>
            </a:r>
            <a:r>
              <a:rPr lang="en-US" sz="3733" b="1" err="1">
                <a:solidFill>
                  <a:prstClr val="white"/>
                </a:solidFill>
                <a:latin typeface="Aptos" panose="020B0004020202020204" pitchFamily="34" charset="0"/>
              </a:rPr>
              <a:t>Cryptomator</a:t>
            </a:r>
            <a:endParaRPr lang="en-US" sz="3733" b="1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2" name="Picture 2" descr="Relaxed woman on a cloud secured by a lock">
            <a:extLst>
              <a:ext uri="{FF2B5EF4-FFF2-40B4-BE49-F238E27FC236}">
                <a16:creationId xmlns:a16="http://schemas.microsoft.com/office/drawing/2014/main" id="{7FED9379-201E-1D1B-5861-858C424D05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303408" y="2597496"/>
            <a:ext cx="3395293" cy="2957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362B17-2508-8EDE-0DF2-686EEBB630C9}"/>
              </a:ext>
            </a:extLst>
          </p:cNvPr>
          <p:cNvSpPr txBox="1"/>
          <p:nvPr/>
        </p:nvSpPr>
        <p:spPr>
          <a:xfrm>
            <a:off x="6096000" y="6180893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>
                    <a:lumMod val="95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Cryptomator Hub | Resarch Cockpit : https://tue.atlassian.net/helpcenter/research/</a:t>
            </a:r>
            <a:endParaRPr lang="en-US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B2BC7CF-40E9-B6D8-9F8D-8C6A1D4077E4}"/>
              </a:ext>
            </a:extLst>
          </p:cNvPr>
          <p:cNvSpPr txBox="1"/>
          <p:nvPr/>
        </p:nvSpPr>
        <p:spPr>
          <a:xfrm>
            <a:off x="5409283" y="3132639"/>
            <a:ext cx="6283285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You can do client-side encryption to store your data in password-protected Vaults</a:t>
            </a:r>
          </a:p>
        </p:txBody>
      </p:sp>
    </p:spTree>
    <p:extLst>
      <p:ext uri="{BB962C8B-B14F-4D97-AF65-F5344CB8AC3E}">
        <p14:creationId xmlns:p14="http://schemas.microsoft.com/office/powerpoint/2010/main" val="10305457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27ED9-E6DC-EA3B-18C1-7BDED8843B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1A3EB11-F9A6-3C1E-EA2E-711F9C286305}"/>
              </a:ext>
            </a:extLst>
          </p:cNvPr>
          <p:cNvSpPr txBox="1"/>
          <p:nvPr/>
        </p:nvSpPr>
        <p:spPr>
          <a:xfrm>
            <a:off x="649996" y="903704"/>
            <a:ext cx="7517176" cy="1241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Only sending data one-time? </a:t>
            </a:r>
            <a:b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</a:br>
            <a:r>
              <a:rPr lang="en-US" sz="3733" b="1">
                <a:solidFill>
                  <a:prstClr val="white"/>
                </a:solidFill>
                <a:latin typeface="Aptos" panose="020B0004020202020204" pitchFamily="34" charset="0"/>
              </a:rPr>
              <a:t>Use SURF File Sender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1FADBBB-2179-A7BE-43ED-1985C17D5D27}"/>
              </a:ext>
            </a:extLst>
          </p:cNvPr>
          <p:cNvSpPr txBox="1"/>
          <p:nvPr/>
        </p:nvSpPr>
        <p:spPr>
          <a:xfrm>
            <a:off x="5846285" y="6239649"/>
            <a:ext cx="6096000" cy="379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SURFfilesender: https://filesender.surf.nl/</a:t>
            </a:r>
            <a:endParaRPr lang="en-US" sz="1867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F9B944-942E-78ED-715A-47EBDE0C3E17}"/>
              </a:ext>
            </a:extLst>
          </p:cNvPr>
          <p:cNvSpPr txBox="1"/>
          <p:nvPr/>
        </p:nvSpPr>
        <p:spPr>
          <a:xfrm>
            <a:off x="1795751" y="3263901"/>
            <a:ext cx="4050535" cy="9131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/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Remember to turn on encryption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5FA121-98A3-2176-1BBE-83619EBBB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000192" y="3234511"/>
            <a:ext cx="3278296" cy="84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3249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D5CE6B27-911E-EADA-6600-67C54896D543}"/>
              </a:ext>
            </a:extLst>
          </p:cNvPr>
          <p:cNvSpPr txBox="1">
            <a:spLocks/>
          </p:cNvSpPr>
          <p:nvPr/>
        </p:nvSpPr>
        <p:spPr>
          <a:xfrm>
            <a:off x="1190736" y="603899"/>
            <a:ext cx="9810528" cy="16408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Research Data Management</a:t>
            </a:r>
          </a:p>
        </p:txBody>
      </p:sp>
      <p:sp>
        <p:nvSpPr>
          <p:cNvPr id="35" name="Oval 34">
            <a:extLst>
              <a:ext uri="{FF2B5EF4-FFF2-40B4-BE49-F238E27FC236}">
                <a16:creationId xmlns:a16="http://schemas.microsoft.com/office/drawing/2014/main" id="{5265E9DE-AF77-F816-E2C9-4439D9D95979}"/>
              </a:ext>
            </a:extLst>
          </p:cNvPr>
          <p:cNvSpPr/>
          <p:nvPr/>
        </p:nvSpPr>
        <p:spPr>
          <a:xfrm>
            <a:off x="4430938" y="3131227"/>
            <a:ext cx="3224799" cy="3224799"/>
          </a:xfrm>
          <a:prstGeom prst="ellipse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A58B690D-03DB-446E-A9DE-6352BE0EB8BE}"/>
              </a:ext>
            </a:extLst>
          </p:cNvPr>
          <p:cNvSpPr/>
          <p:nvPr/>
        </p:nvSpPr>
        <p:spPr>
          <a:xfrm>
            <a:off x="5419746" y="2758004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1929E4D-4B09-AC5C-682F-83704F656579}"/>
              </a:ext>
            </a:extLst>
          </p:cNvPr>
          <p:cNvSpPr txBox="1"/>
          <p:nvPr/>
        </p:nvSpPr>
        <p:spPr>
          <a:xfrm>
            <a:off x="6969665" y="6529706"/>
            <a:ext cx="5249579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defTabSz="914377"/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</a:rPr>
              <a:t>Adopted from </a:t>
            </a:r>
            <a:r>
              <a:rPr lang="en-US" sz="1333" err="1">
                <a:solidFill>
                  <a:prstClr val="white"/>
                </a:solidFill>
                <a:latin typeface="Aptos" panose="020B0004020202020204" pitchFamily="34" charset="0"/>
              </a:rPr>
              <a:t>RDMkit</a:t>
            </a:r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</a:rPr>
              <a:t>: </a:t>
            </a:r>
            <a:r>
              <a:rPr lang="en-US" sz="1333">
                <a:solidFill>
                  <a:prstClr val="white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https://rdmkit.elixir-europe.org/data_life_cycle</a:t>
            </a:r>
            <a:endParaRPr lang="en-US" sz="1333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233AC15-BF92-7A5B-47AE-69885371DFD5}"/>
              </a:ext>
            </a:extLst>
          </p:cNvPr>
          <p:cNvSpPr txBox="1"/>
          <p:nvPr/>
        </p:nvSpPr>
        <p:spPr>
          <a:xfrm>
            <a:off x="7349227" y="3401433"/>
            <a:ext cx="20027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Collect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pic>
        <p:nvPicPr>
          <p:cNvPr id="39" name="Graphic 38">
            <a:extLst>
              <a:ext uri="{FF2B5EF4-FFF2-40B4-BE49-F238E27FC236}">
                <a16:creationId xmlns:a16="http://schemas.microsoft.com/office/drawing/2014/main" id="{703BB096-563D-9D88-0E85-A6E86A3E01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51927" y="2839771"/>
            <a:ext cx="768000" cy="7680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E06BB71-0BFD-DF8B-036F-A277F03EC591}"/>
              </a:ext>
            </a:extLst>
          </p:cNvPr>
          <p:cNvSpPr txBox="1"/>
          <p:nvPr/>
        </p:nvSpPr>
        <p:spPr>
          <a:xfrm>
            <a:off x="5074389" y="2218011"/>
            <a:ext cx="175331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Plan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2E438B1-09B0-D579-30C4-2B8F9132A683}"/>
              </a:ext>
            </a:extLst>
          </p:cNvPr>
          <p:cNvSpPr txBox="1"/>
          <p:nvPr/>
        </p:nvSpPr>
        <p:spPr>
          <a:xfrm>
            <a:off x="7833164" y="5387380"/>
            <a:ext cx="188925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Process &amp; Analyze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FB1D199-8AF9-8A6C-ADA4-A010A81B34DB}"/>
              </a:ext>
            </a:extLst>
          </p:cNvPr>
          <p:cNvSpPr txBox="1"/>
          <p:nvPr/>
        </p:nvSpPr>
        <p:spPr>
          <a:xfrm>
            <a:off x="2572681" y="5572215"/>
            <a:ext cx="18573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Archive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15721AA-5FEC-83B3-4F62-57319702D7C8}"/>
              </a:ext>
            </a:extLst>
          </p:cNvPr>
          <p:cNvSpPr txBox="1"/>
          <p:nvPr/>
        </p:nvSpPr>
        <p:spPr>
          <a:xfrm>
            <a:off x="2110935" y="3458927"/>
            <a:ext cx="22816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/>
            <a:r>
              <a:rPr lang="en-US" sz="2800" b="1">
                <a:solidFill>
                  <a:prstClr val="white"/>
                </a:solidFill>
                <a:latin typeface="Aptos" panose="02110004020202020204"/>
              </a:rPr>
              <a:t>Share &amp; Reuse</a:t>
            </a:r>
            <a:endParaRPr lang="LID4096" sz="2800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18BF67-83A1-FDC1-F4AE-BE935EFA72A0}"/>
              </a:ext>
            </a:extLst>
          </p:cNvPr>
          <p:cNvSpPr/>
          <p:nvPr/>
        </p:nvSpPr>
        <p:spPr>
          <a:xfrm>
            <a:off x="4025158" y="3758735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5" name="Graphic 44">
            <a:extLst>
              <a:ext uri="{FF2B5EF4-FFF2-40B4-BE49-F238E27FC236}">
                <a16:creationId xmlns:a16="http://schemas.microsoft.com/office/drawing/2014/main" id="{77A4C9FC-6356-7B83-3C8B-E6D75BD781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141037" y="3848421"/>
            <a:ext cx="768000" cy="768000"/>
          </a:xfrm>
          <a:prstGeom prst="rect">
            <a:avLst/>
          </a:prstGeom>
        </p:spPr>
      </p:pic>
      <p:sp>
        <p:nvSpPr>
          <p:cNvPr id="46" name="Oval 45">
            <a:extLst>
              <a:ext uri="{FF2B5EF4-FFF2-40B4-BE49-F238E27FC236}">
                <a16:creationId xmlns:a16="http://schemas.microsoft.com/office/drawing/2014/main" id="{627C94A1-39B9-DF87-13AB-FF51250B565C}"/>
              </a:ext>
            </a:extLst>
          </p:cNvPr>
          <p:cNvSpPr/>
          <p:nvPr/>
        </p:nvSpPr>
        <p:spPr>
          <a:xfrm>
            <a:off x="6698455" y="3734570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0F81AF4F-C572-0689-3602-CD02CFFF52A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73437" y="3825912"/>
            <a:ext cx="768000" cy="768000"/>
          </a:xfrm>
          <a:prstGeom prst="rect">
            <a:avLst/>
          </a:prstGeom>
        </p:spPr>
      </p:pic>
      <p:sp>
        <p:nvSpPr>
          <p:cNvPr id="48" name="Oval 47">
            <a:extLst>
              <a:ext uri="{FF2B5EF4-FFF2-40B4-BE49-F238E27FC236}">
                <a16:creationId xmlns:a16="http://schemas.microsoft.com/office/drawing/2014/main" id="{0462CCA2-1B8B-AD88-769E-318415A8F3E3}"/>
              </a:ext>
            </a:extLst>
          </p:cNvPr>
          <p:cNvSpPr/>
          <p:nvPr/>
        </p:nvSpPr>
        <p:spPr>
          <a:xfrm>
            <a:off x="4450798" y="5349780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49" name="Graphic 48">
            <a:extLst>
              <a:ext uri="{FF2B5EF4-FFF2-40B4-BE49-F238E27FC236}">
                <a16:creationId xmlns:a16="http://schemas.microsoft.com/office/drawing/2014/main" id="{555224AA-ED82-2A10-0C39-188AB993816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594099" y="5556461"/>
            <a:ext cx="768000" cy="768000"/>
          </a:xfrm>
          <a:prstGeom prst="rect">
            <a:avLst/>
          </a:prstGeom>
        </p:spPr>
      </p:pic>
      <p:sp>
        <p:nvSpPr>
          <p:cNvPr id="50" name="Oval 49">
            <a:extLst>
              <a:ext uri="{FF2B5EF4-FFF2-40B4-BE49-F238E27FC236}">
                <a16:creationId xmlns:a16="http://schemas.microsoft.com/office/drawing/2014/main" id="{43579E2E-6477-104C-7F9E-0503E134D1F7}"/>
              </a:ext>
            </a:extLst>
          </p:cNvPr>
          <p:cNvSpPr/>
          <p:nvPr/>
        </p:nvSpPr>
        <p:spPr>
          <a:xfrm>
            <a:off x="6384344" y="5331080"/>
            <a:ext cx="1247181" cy="1247181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pic>
        <p:nvPicPr>
          <p:cNvPr id="51" name="Graphic 50">
            <a:extLst>
              <a:ext uri="{FF2B5EF4-FFF2-40B4-BE49-F238E27FC236}">
                <a16:creationId xmlns:a16="http://schemas.microsoft.com/office/drawing/2014/main" id="{45AA275E-115A-0E52-165E-F96915AA4B8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24141" y="5572376"/>
            <a:ext cx="768000" cy="768000"/>
          </a:xfrm>
          <a:prstGeom prst="rect">
            <a:avLst/>
          </a:prstGeom>
        </p:spPr>
      </p:pic>
      <p:sp>
        <p:nvSpPr>
          <p:cNvPr id="52" name="Arc 51">
            <a:extLst>
              <a:ext uri="{FF2B5EF4-FFF2-40B4-BE49-F238E27FC236}">
                <a16:creationId xmlns:a16="http://schemas.microsoft.com/office/drawing/2014/main" id="{E6D75417-6B26-FCA4-3218-12F4C3737C8B}"/>
              </a:ext>
            </a:extLst>
          </p:cNvPr>
          <p:cNvSpPr/>
          <p:nvPr/>
        </p:nvSpPr>
        <p:spPr>
          <a:xfrm rot="2316977">
            <a:off x="6318537" y="3577485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3" name="Arc 52">
            <a:extLst>
              <a:ext uri="{FF2B5EF4-FFF2-40B4-BE49-F238E27FC236}">
                <a16:creationId xmlns:a16="http://schemas.microsoft.com/office/drawing/2014/main" id="{192A318B-2E54-B2AB-FA01-481A1D88F785}"/>
              </a:ext>
            </a:extLst>
          </p:cNvPr>
          <p:cNvSpPr/>
          <p:nvPr/>
        </p:nvSpPr>
        <p:spPr>
          <a:xfrm rot="6630543">
            <a:off x="6324370" y="4771098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B1923076-DF3D-88F6-1AEA-FE8D23D055F5}"/>
              </a:ext>
            </a:extLst>
          </p:cNvPr>
          <p:cNvSpPr/>
          <p:nvPr/>
        </p:nvSpPr>
        <p:spPr>
          <a:xfrm rot="11322540">
            <a:off x="5099963" y="5198893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5" name="Arc 54">
            <a:extLst>
              <a:ext uri="{FF2B5EF4-FFF2-40B4-BE49-F238E27FC236}">
                <a16:creationId xmlns:a16="http://schemas.microsoft.com/office/drawing/2014/main" id="{081ECAEB-06F4-DA30-1F41-CAF5D14437E2}"/>
              </a:ext>
            </a:extLst>
          </p:cNvPr>
          <p:cNvSpPr/>
          <p:nvPr/>
        </p:nvSpPr>
        <p:spPr>
          <a:xfrm rot="15395579">
            <a:off x="4372165" y="4286869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6" name="Arc 55">
            <a:extLst>
              <a:ext uri="{FF2B5EF4-FFF2-40B4-BE49-F238E27FC236}">
                <a16:creationId xmlns:a16="http://schemas.microsoft.com/office/drawing/2014/main" id="{552A2B78-022A-01E8-A6B0-8FA307EF335F}"/>
              </a:ext>
            </a:extLst>
          </p:cNvPr>
          <p:cNvSpPr/>
          <p:nvPr/>
        </p:nvSpPr>
        <p:spPr>
          <a:xfrm rot="19241892">
            <a:off x="5165801" y="3130855"/>
            <a:ext cx="1211599" cy="1107668"/>
          </a:xfrm>
          <a:prstGeom prst="arc">
            <a:avLst>
              <a:gd name="adj1" fmla="val 16199995"/>
              <a:gd name="adj2" fmla="val 16787715"/>
            </a:avLst>
          </a:prstGeom>
          <a:ln w="38100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914377"/>
            <a:endParaRPr lang="en-NL">
              <a:solidFill>
                <a:prstClr val="white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49729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88381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16002" y="725637"/>
            <a:ext cx="10564284" cy="5259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/>
            <a:r>
              <a:rPr lang="en-US" sz="4400" b="1">
                <a:solidFill>
                  <a:prstClr val="white"/>
                </a:solidFill>
                <a:latin typeface="Aptos" panose="020B0004020202020204" pitchFamily="34" charset="0"/>
              </a:rPr>
              <a:t>Storage for the Glaucoma example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A44A074-5AD7-465D-B0B1-9EC3FFD133DA}"/>
              </a:ext>
            </a:extLst>
          </p:cNvPr>
          <p:cNvSpPr txBox="1">
            <a:spLocks/>
          </p:cNvSpPr>
          <p:nvPr/>
        </p:nvSpPr>
        <p:spPr>
          <a:xfrm>
            <a:off x="813467" y="1680002"/>
            <a:ext cx="10563616" cy="4413884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</a:pPr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Where would you store the glaucoma data at TU/e?</a:t>
            </a:r>
          </a:p>
          <a:p>
            <a:pPr marL="228594" indent="-228594" defTabSz="914377">
              <a:spcBef>
                <a:spcPts val="1000"/>
              </a:spcBef>
            </a:pPr>
            <a:endParaRPr lang="en-US" sz="3200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A) Dropbox</a:t>
            </a: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B) OneDrive</a:t>
            </a: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C) </a:t>
            </a:r>
            <a:r>
              <a:rPr lang="en-US" sz="3200" err="1">
                <a:solidFill>
                  <a:prstClr val="white"/>
                </a:solidFill>
                <a:latin typeface="Aptos" panose="020B0004020202020204" pitchFamily="34" charset="0"/>
              </a:rPr>
              <a:t>ResearchDrive</a:t>
            </a:r>
            <a:endParaRPr lang="en-US" sz="3200">
              <a:solidFill>
                <a:prstClr val="white"/>
              </a:solidFill>
              <a:latin typeface="Aptos" panose="020B0004020202020204" pitchFamily="34" charset="0"/>
            </a:endParaRPr>
          </a:p>
          <a:p>
            <a:pPr marL="0" indent="0" defTabSz="914377">
              <a:spcBef>
                <a:spcPts val="1000"/>
              </a:spcBef>
              <a:buNone/>
            </a:pPr>
            <a:r>
              <a:rPr lang="en-US" sz="3200">
                <a:solidFill>
                  <a:prstClr val="white"/>
                </a:solidFill>
                <a:latin typeface="Aptos" panose="020B0004020202020204" pitchFamily="34" charset="0"/>
              </a:rPr>
              <a:t>D) Network drive</a:t>
            </a:r>
            <a:endParaRPr lang="en-NL" sz="3200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5" name="Picture 4" descr="How Do I Know If I Have Glaucoma? Detecting The Early Signs | Missouri Eye  Institute">
            <a:extLst>
              <a:ext uri="{FF2B5EF4-FFF2-40B4-BE49-F238E27FC236}">
                <a16:creationId xmlns:a16="http://schemas.microsoft.com/office/drawing/2014/main" id="{D628B35D-A9AA-652D-FD50-A6BC6DD4B3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120889" y="2594225"/>
            <a:ext cx="5364480" cy="3141628"/>
          </a:xfrm>
          <a:prstGeom prst="rect">
            <a:avLst/>
          </a:prstGeom>
          <a:noFill/>
          <a:effectLst>
            <a:softEdge rad="3175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71126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CF3F0757-F9DC-8B7F-9837-7324ECFF31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9059" y="6393487"/>
            <a:ext cx="934695" cy="3828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3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8931050-26FD-3D6A-A83E-909C497A4C93}"/>
              </a:ext>
            </a:extLst>
          </p:cNvPr>
          <p:cNvSpPr txBox="1"/>
          <p:nvPr/>
        </p:nvSpPr>
        <p:spPr>
          <a:xfrm>
            <a:off x="2156577" y="3059667"/>
            <a:ext cx="56913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800" b="1">
                <a:solidFill>
                  <a:prstClr val="white"/>
                </a:solidFill>
                <a:latin typeface="Aptos" panose="020B00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Process &amp; Analyze</a:t>
            </a:r>
            <a:endParaRPr lang="LID4096" sz="4800" b="1">
              <a:solidFill>
                <a:prstClr val="white"/>
              </a:solidFill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F60D4B8-C2D7-1CFA-9A45-A8A01BBF2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01398" y="2610957"/>
            <a:ext cx="1636087" cy="163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964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C76258-3E80-B949-C7A8-567542C6FB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ED62E0-057E-1E12-5276-821DB90A767A}"/>
              </a:ext>
            </a:extLst>
          </p:cNvPr>
          <p:cNvSpPr txBox="1">
            <a:spLocks/>
          </p:cNvSpPr>
          <p:nvPr/>
        </p:nvSpPr>
        <p:spPr>
          <a:xfrm>
            <a:off x="816002" y="725637"/>
            <a:ext cx="10564284" cy="525931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3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r>
              <a:rPr lang="en-US" sz="4400">
                <a:solidFill>
                  <a:prstClr val="white"/>
                </a:solidFill>
                <a:latin typeface="Aptos" panose="020B0004020202020204" pitchFamily="34" charset="0"/>
              </a:rPr>
              <a:t>Find TU/e Tools on </a:t>
            </a:r>
            <a:r>
              <a:rPr lang="en-US" sz="4400" err="1">
                <a:solidFill>
                  <a:prstClr val="white"/>
                </a:solidFill>
                <a:latin typeface="Aptos" panose="020B0004020202020204" pitchFamily="34" charset="0"/>
              </a:rPr>
              <a:t>Topdesk</a:t>
            </a:r>
            <a:r>
              <a:rPr lang="en-US" sz="4400">
                <a:solidFill>
                  <a:prstClr val="white"/>
                </a:solidFill>
                <a:latin typeface="Aptos" panose="020B0004020202020204" pitchFamily="34" charset="0"/>
              </a:rPr>
              <a:t> 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0D55CE-4020-EF90-F56E-5F7565834C28}"/>
              </a:ext>
            </a:extLst>
          </p:cNvPr>
          <p:cNvSpPr txBox="1">
            <a:spLocks/>
          </p:cNvSpPr>
          <p:nvPr/>
        </p:nvSpPr>
        <p:spPr>
          <a:xfrm>
            <a:off x="839081" y="1718481"/>
            <a:ext cx="10563616" cy="606265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spcBef>
                <a:spcPts val="1000"/>
              </a:spcBef>
              <a:buNone/>
              <a:defRPr/>
            </a:pPr>
            <a:r>
              <a:rPr lang="en-US" sz="2667">
                <a:solidFill>
                  <a:prstClr val="white"/>
                </a:solidFill>
                <a:latin typeface="Aptos" panose="020B0004020202020204" pitchFamily="34" charset="0"/>
              </a:rPr>
              <a:t>Overview of software available at TU/e: </a:t>
            </a:r>
            <a:r>
              <a:rPr lang="en-US" sz="2667">
                <a:solidFill>
                  <a:srgbClr val="FF0000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TU/e Software | </a:t>
            </a:r>
            <a:r>
              <a:rPr lang="en-US" sz="2667" err="1">
                <a:solidFill>
                  <a:srgbClr val="FF0000"/>
                </a:solidFill>
                <a:latin typeface="Aptos" panose="020B00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Topdesk</a:t>
            </a:r>
            <a:endParaRPr lang="en-US" sz="2667">
              <a:solidFill>
                <a:srgbClr val="FF0000"/>
              </a:solidFill>
              <a:latin typeface="Aptos" panose="020B0004020202020204" pitchFamily="34" charset="0"/>
            </a:endParaRPr>
          </a:p>
          <a:p>
            <a:pPr marL="0" indent="0" defTabSz="914377">
              <a:spcBef>
                <a:spcPts val="1000"/>
              </a:spcBef>
              <a:buNone/>
              <a:defRPr/>
            </a:pPr>
            <a:endParaRPr lang="en-US" sz="2667">
              <a:solidFill>
                <a:prstClr val="white"/>
              </a:solidFill>
              <a:latin typeface="Aptos" panose="020B0004020202020204" pitchFamily="34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4241D5C-713F-B8BA-EDF6-53DD40DCE2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2834" y="2603715"/>
            <a:ext cx="6335183" cy="3340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8025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A5A5E36F-D231-80B3-2FFE-2BDAFE23520C}"/>
              </a:ext>
            </a:extLst>
          </p:cNvPr>
          <p:cNvSpPr txBox="1">
            <a:spLocks/>
          </p:cNvSpPr>
          <p:nvPr/>
        </p:nvSpPr>
        <p:spPr>
          <a:xfrm>
            <a:off x="1465430" y="2287586"/>
            <a:ext cx="5500797" cy="1985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Use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open-source tools</a:t>
            </a:r>
            <a:r>
              <a:rPr lang="en-US" sz="3733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, whenever possible.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A38E3DB-EE86-49BA-9CBC-182EDBDA22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19169" y="1122437"/>
            <a:ext cx="1405467" cy="1710267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38871CBF-AF14-19A3-9997-351C2D51B6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1625" y="3391622"/>
            <a:ext cx="1498271" cy="1158884"/>
          </a:xfrm>
          <a:prstGeom prst="rect">
            <a:avLst/>
          </a:prstGeom>
        </p:spPr>
      </p:pic>
      <p:grpSp>
        <p:nvGrpSpPr>
          <p:cNvPr id="10" name="Graphic 8">
            <a:extLst>
              <a:ext uri="{FF2B5EF4-FFF2-40B4-BE49-F238E27FC236}">
                <a16:creationId xmlns:a16="http://schemas.microsoft.com/office/drawing/2014/main" id="{444F3663-F282-AD62-0C77-44E868E48D26}"/>
              </a:ext>
            </a:extLst>
          </p:cNvPr>
          <p:cNvGrpSpPr/>
          <p:nvPr/>
        </p:nvGrpSpPr>
        <p:grpSpPr>
          <a:xfrm>
            <a:off x="10135095" y="2405572"/>
            <a:ext cx="1405467" cy="1405467"/>
            <a:chOff x="2463799" y="463560"/>
            <a:chExt cx="4220615" cy="4220615"/>
          </a:xfrm>
          <a:solidFill>
            <a:srgbClr val="C06C6D"/>
          </a:solidFill>
        </p:grpSpPr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93B4F606-9EED-D83D-E903-EA2A24C4141B}"/>
                </a:ext>
              </a:extLst>
            </p:cNvPr>
            <p:cNvSpPr/>
            <p:nvPr/>
          </p:nvSpPr>
          <p:spPr>
            <a:xfrm flipV="1">
              <a:off x="2689676" y="689437"/>
              <a:ext cx="3768861" cy="3768862"/>
            </a:xfrm>
            <a:custGeom>
              <a:avLst/>
              <a:gdLst>
                <a:gd name="connsiteX0" fmla="*/ 3769232 w 3768861"/>
                <a:gd name="connsiteY0" fmla="*/ 1884659 h 3768862"/>
                <a:gd name="connsiteX1" fmla="*/ 1884795 w 3768861"/>
                <a:gd name="connsiteY1" fmla="*/ 222 h 3768862"/>
                <a:gd name="connsiteX2" fmla="*/ 370 w 3768861"/>
                <a:gd name="connsiteY2" fmla="*/ 1884659 h 3768862"/>
                <a:gd name="connsiteX3" fmla="*/ 1884795 w 3768861"/>
                <a:gd name="connsiteY3" fmla="*/ 3769084 h 3768862"/>
                <a:gd name="connsiteX4" fmla="*/ 3769232 w 3768861"/>
                <a:gd name="connsiteY4" fmla="*/ 1884659 h 376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861" h="3768862">
                  <a:moveTo>
                    <a:pt x="3769232" y="1884659"/>
                  </a:moveTo>
                  <a:cubicBezTo>
                    <a:pt x="3769232" y="843918"/>
                    <a:pt x="2925548" y="222"/>
                    <a:pt x="1884795" y="222"/>
                  </a:cubicBezTo>
                  <a:cubicBezTo>
                    <a:pt x="844054" y="222"/>
                    <a:pt x="370" y="843918"/>
                    <a:pt x="370" y="1884659"/>
                  </a:cubicBezTo>
                  <a:cubicBezTo>
                    <a:pt x="370" y="2925400"/>
                    <a:pt x="844054" y="3769084"/>
                    <a:pt x="1884795" y="3769084"/>
                  </a:cubicBezTo>
                  <a:cubicBezTo>
                    <a:pt x="2925548" y="3769084"/>
                    <a:pt x="3769232" y="2925400"/>
                    <a:pt x="3769232" y="1884659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8C39AA95-C2E3-43D9-B701-358262234B78}"/>
                </a:ext>
              </a:extLst>
            </p:cNvPr>
            <p:cNvSpPr/>
            <p:nvPr/>
          </p:nvSpPr>
          <p:spPr>
            <a:xfrm flipV="1">
              <a:off x="2689676" y="689437"/>
              <a:ext cx="3768861" cy="3768862"/>
            </a:xfrm>
            <a:custGeom>
              <a:avLst/>
              <a:gdLst>
                <a:gd name="connsiteX0" fmla="*/ 3769232 w 3768861"/>
                <a:gd name="connsiteY0" fmla="*/ 1884659 h 3768862"/>
                <a:gd name="connsiteX1" fmla="*/ 1884795 w 3768861"/>
                <a:gd name="connsiteY1" fmla="*/ 222 h 3768862"/>
                <a:gd name="connsiteX2" fmla="*/ 370 w 3768861"/>
                <a:gd name="connsiteY2" fmla="*/ 1884659 h 3768862"/>
                <a:gd name="connsiteX3" fmla="*/ 1884795 w 3768861"/>
                <a:gd name="connsiteY3" fmla="*/ 3769084 h 3768862"/>
                <a:gd name="connsiteX4" fmla="*/ 3769232 w 3768861"/>
                <a:gd name="connsiteY4" fmla="*/ 1884659 h 376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68861" h="3768862">
                  <a:moveTo>
                    <a:pt x="3769232" y="1884659"/>
                  </a:moveTo>
                  <a:cubicBezTo>
                    <a:pt x="3769232" y="843918"/>
                    <a:pt x="2925548" y="222"/>
                    <a:pt x="1884795" y="222"/>
                  </a:cubicBezTo>
                  <a:cubicBezTo>
                    <a:pt x="844054" y="222"/>
                    <a:pt x="370" y="843918"/>
                    <a:pt x="370" y="1884659"/>
                  </a:cubicBezTo>
                  <a:cubicBezTo>
                    <a:pt x="370" y="2925400"/>
                    <a:pt x="844054" y="3769084"/>
                    <a:pt x="1884795" y="3769084"/>
                  </a:cubicBezTo>
                  <a:cubicBezTo>
                    <a:pt x="2925548" y="3769084"/>
                    <a:pt x="3769232" y="2925400"/>
                    <a:pt x="3769232" y="1884659"/>
                  </a:cubicBezTo>
                  <a:close/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71D6A514-7790-E3D1-8C6F-4043CF340CE6}"/>
                </a:ext>
              </a:extLst>
            </p:cNvPr>
            <p:cNvSpPr/>
            <p:nvPr/>
          </p:nvSpPr>
          <p:spPr>
            <a:xfrm flipV="1">
              <a:off x="4908912" y="3545938"/>
              <a:ext cx="110688" cy="110885"/>
            </a:xfrm>
            <a:custGeom>
              <a:avLst/>
              <a:gdLst>
                <a:gd name="connsiteX0" fmla="*/ 43929 w 110688"/>
                <a:gd name="connsiteY0" fmla="*/ 109878 h 110885"/>
                <a:gd name="connsiteX1" fmla="*/ 1975 w 110688"/>
                <a:gd name="connsiteY1" fmla="*/ 69014 h 110885"/>
                <a:gd name="connsiteX2" fmla="*/ 1213 w 110688"/>
                <a:gd name="connsiteY2" fmla="*/ 66337 h 110885"/>
                <a:gd name="connsiteX3" fmla="*/ 706 w 110688"/>
                <a:gd name="connsiteY3" fmla="*/ 49192 h 110885"/>
                <a:gd name="connsiteX4" fmla="*/ 10134 w 110688"/>
                <a:gd name="connsiteY4" fmla="*/ 23811 h 110885"/>
                <a:gd name="connsiteX5" fmla="*/ 16036 w 110688"/>
                <a:gd name="connsiteY5" fmla="*/ 16755 h 110885"/>
                <a:gd name="connsiteX6" fmla="*/ 17038 w 110688"/>
                <a:gd name="connsiteY6" fmla="*/ 15969 h 110885"/>
                <a:gd name="connsiteX7" fmla="*/ 45858 w 110688"/>
                <a:gd name="connsiteY7" fmla="*/ 1184 h 110885"/>
                <a:gd name="connsiteX8" fmla="*/ 55642 w 110688"/>
                <a:gd name="connsiteY8" fmla="*/ 334 h 110885"/>
                <a:gd name="connsiteX9" fmla="*/ 110084 w 110688"/>
                <a:gd name="connsiteY9" fmla="*/ 46235 h 110885"/>
                <a:gd name="connsiteX10" fmla="*/ 100896 w 110688"/>
                <a:gd name="connsiteY10" fmla="*/ 87619 h 110885"/>
                <a:gd name="connsiteX11" fmla="*/ 97254 w 110688"/>
                <a:gd name="connsiteY11" fmla="*/ 91794 h 110885"/>
                <a:gd name="connsiteX12" fmla="*/ 65071 w 110688"/>
                <a:gd name="connsiteY12" fmla="*/ 110487 h 110885"/>
                <a:gd name="connsiteX13" fmla="*/ 43929 w 110688"/>
                <a:gd name="connsiteY13" fmla="*/ 109878 h 110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10688" h="110885">
                  <a:moveTo>
                    <a:pt x="43929" y="109878"/>
                  </a:moveTo>
                  <a:cubicBezTo>
                    <a:pt x="23129" y="105487"/>
                    <a:pt x="7038" y="89839"/>
                    <a:pt x="1975" y="69014"/>
                  </a:cubicBezTo>
                  <a:lnTo>
                    <a:pt x="1213" y="66337"/>
                  </a:lnTo>
                  <a:cubicBezTo>
                    <a:pt x="84" y="60893"/>
                    <a:pt x="20" y="56007"/>
                    <a:pt x="706" y="49192"/>
                  </a:cubicBezTo>
                  <a:cubicBezTo>
                    <a:pt x="1848" y="39941"/>
                    <a:pt x="5033" y="31235"/>
                    <a:pt x="10134" y="23811"/>
                  </a:cubicBezTo>
                  <a:cubicBezTo>
                    <a:pt x="11746" y="21463"/>
                    <a:pt x="13726" y="19090"/>
                    <a:pt x="16036" y="16755"/>
                  </a:cubicBezTo>
                  <a:lnTo>
                    <a:pt x="17038" y="15969"/>
                  </a:lnTo>
                  <a:cubicBezTo>
                    <a:pt x="25833" y="7872"/>
                    <a:pt x="35452" y="3050"/>
                    <a:pt x="45858" y="1184"/>
                  </a:cubicBezTo>
                  <a:cubicBezTo>
                    <a:pt x="48916" y="664"/>
                    <a:pt x="52279" y="334"/>
                    <a:pt x="55642" y="334"/>
                  </a:cubicBezTo>
                  <a:cubicBezTo>
                    <a:pt x="82457" y="334"/>
                    <a:pt x="105363" y="19636"/>
                    <a:pt x="110084" y="46235"/>
                  </a:cubicBezTo>
                  <a:cubicBezTo>
                    <a:pt x="112673" y="60804"/>
                    <a:pt x="109412" y="75487"/>
                    <a:pt x="100896" y="87619"/>
                  </a:cubicBezTo>
                  <a:cubicBezTo>
                    <a:pt x="99132" y="89548"/>
                    <a:pt x="98142" y="90639"/>
                    <a:pt x="97254" y="91794"/>
                  </a:cubicBezTo>
                  <a:cubicBezTo>
                    <a:pt x="88993" y="101565"/>
                    <a:pt x="77711" y="108202"/>
                    <a:pt x="65071" y="110487"/>
                  </a:cubicBezTo>
                  <a:cubicBezTo>
                    <a:pt x="59094" y="111439"/>
                    <a:pt x="52419" y="111680"/>
                    <a:pt x="43929" y="109878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96AA0A4D-44EF-5B54-8F32-22CA499EF730}"/>
                </a:ext>
              </a:extLst>
            </p:cNvPr>
            <p:cNvSpPr/>
            <p:nvPr/>
          </p:nvSpPr>
          <p:spPr>
            <a:xfrm flipV="1">
              <a:off x="2463799" y="463560"/>
              <a:ext cx="4220615" cy="4220615"/>
            </a:xfrm>
            <a:custGeom>
              <a:avLst/>
              <a:gdLst>
                <a:gd name="connsiteX0" fmla="*/ 3076505 w 4220615"/>
                <a:gd name="connsiteY0" fmla="*/ 3413385 h 4220615"/>
                <a:gd name="connsiteX1" fmla="*/ 2963179 w 4220615"/>
                <a:gd name="connsiteY1" fmla="*/ 3292294 h 4220615"/>
                <a:gd name="connsiteX2" fmla="*/ 2594726 w 4220615"/>
                <a:gd name="connsiteY2" fmla="*/ 1203033 h 4220615"/>
                <a:gd name="connsiteX3" fmla="*/ 2625386 w 4220615"/>
                <a:gd name="connsiteY3" fmla="*/ 1170621 h 4220615"/>
                <a:gd name="connsiteX4" fmla="*/ 2650703 w 4220615"/>
                <a:gd name="connsiteY4" fmla="*/ 1056751 h 4220615"/>
                <a:gd name="connsiteX5" fmla="*/ 2500791 w 4220615"/>
                <a:gd name="connsiteY5" fmla="*/ 930836 h 4220615"/>
                <a:gd name="connsiteX6" fmla="*/ 2474269 w 4220615"/>
                <a:gd name="connsiteY6" fmla="*/ 933095 h 4220615"/>
                <a:gd name="connsiteX7" fmla="*/ 2388151 w 4220615"/>
                <a:gd name="connsiteY7" fmla="*/ 980646 h 4220615"/>
                <a:gd name="connsiteX8" fmla="*/ 1916081 w 4220615"/>
                <a:gd name="connsiteY8" fmla="*/ 808767 h 4220615"/>
                <a:gd name="connsiteX9" fmla="*/ 1914177 w 4220615"/>
                <a:gd name="connsiteY9" fmla="*/ 793374 h 4220615"/>
                <a:gd name="connsiteX10" fmla="*/ 1744544 w 4220615"/>
                <a:gd name="connsiteY10" fmla="*/ 651051 h 4220615"/>
                <a:gd name="connsiteX11" fmla="*/ 1714405 w 4220615"/>
                <a:gd name="connsiteY11" fmla="*/ 653741 h 4220615"/>
                <a:gd name="connsiteX12" fmla="*/ 1603135 w 4220615"/>
                <a:gd name="connsiteY12" fmla="*/ 724630 h 4220615"/>
                <a:gd name="connsiteX13" fmla="*/ 1572564 w 4220615"/>
                <a:gd name="connsiteY13" fmla="*/ 832917 h 4220615"/>
                <a:gd name="connsiteX14" fmla="*/ 1069414 w 4220615"/>
                <a:gd name="connsiteY14" fmla="*/ 1105088 h 4220615"/>
                <a:gd name="connsiteX15" fmla="*/ 965277 w 4220615"/>
                <a:gd name="connsiteY15" fmla="*/ 1081459 h 4220615"/>
                <a:gd name="connsiteX16" fmla="*/ 875670 w 4220615"/>
                <a:gd name="connsiteY16" fmla="*/ 1138528 h 4220615"/>
                <a:gd name="connsiteX17" fmla="*/ 852852 w 4220615"/>
                <a:gd name="connsiteY17" fmla="*/ 1242183 h 4220615"/>
                <a:gd name="connsiteX18" fmla="*/ 964452 w 4220615"/>
                <a:gd name="connsiteY18" fmla="*/ 1354150 h 4220615"/>
                <a:gd name="connsiteX19" fmla="*/ 1031813 w 4220615"/>
                <a:gd name="connsiteY19" fmla="*/ 1737096 h 4220615"/>
                <a:gd name="connsiteX20" fmla="*/ 965315 w 4220615"/>
                <a:gd name="connsiteY20" fmla="*/ 1880701 h 4220615"/>
                <a:gd name="connsiteX21" fmla="*/ 1101737 w 4220615"/>
                <a:gd name="connsiteY21" fmla="*/ 1995156 h 4220615"/>
                <a:gd name="connsiteX22" fmla="*/ 1126026 w 4220615"/>
                <a:gd name="connsiteY22" fmla="*/ 1993062 h 4220615"/>
                <a:gd name="connsiteX23" fmla="*/ 1215468 w 4220615"/>
                <a:gd name="connsiteY23" fmla="*/ 1936018 h 4220615"/>
                <a:gd name="connsiteX24" fmla="*/ 1218869 w 4220615"/>
                <a:gd name="connsiteY24" fmla="*/ 1930942 h 4220615"/>
                <a:gd name="connsiteX25" fmla="*/ 1430457 w 4220615"/>
                <a:gd name="connsiteY25" fmla="*/ 1999724 h 4220615"/>
                <a:gd name="connsiteX26" fmla="*/ 1430368 w 4220615"/>
                <a:gd name="connsiteY26" fmla="*/ 2001272 h 4220615"/>
                <a:gd name="connsiteX27" fmla="*/ 1430165 w 4220615"/>
                <a:gd name="connsiteY27" fmla="*/ 2005245 h 4220615"/>
                <a:gd name="connsiteX28" fmla="*/ 1430609 w 4220615"/>
                <a:gd name="connsiteY28" fmla="*/ 2010930 h 4220615"/>
                <a:gd name="connsiteX29" fmla="*/ 1431903 w 4220615"/>
                <a:gd name="connsiteY29" fmla="*/ 2023506 h 4220615"/>
                <a:gd name="connsiteX30" fmla="*/ 1542957 w 4220615"/>
                <a:gd name="connsiteY30" fmla="*/ 2118113 h 4220615"/>
                <a:gd name="connsiteX31" fmla="*/ 1655750 w 4220615"/>
                <a:gd name="connsiteY31" fmla="*/ 2005245 h 4220615"/>
                <a:gd name="connsiteX32" fmla="*/ 1556955 w 4220615"/>
                <a:gd name="connsiteY32" fmla="*/ 1893264 h 4220615"/>
                <a:gd name="connsiteX33" fmla="*/ 1517031 w 4220615"/>
                <a:gd name="connsiteY33" fmla="*/ 1669393 h 4220615"/>
                <a:gd name="connsiteX34" fmla="*/ 1783022 w 4220615"/>
                <a:gd name="connsiteY34" fmla="*/ 1520306 h 4220615"/>
                <a:gd name="connsiteX35" fmla="*/ 1765230 w 4220615"/>
                <a:gd name="connsiteY35" fmla="*/ 1419189 h 4220615"/>
                <a:gd name="connsiteX36" fmla="*/ 1183793 w 4220615"/>
                <a:gd name="connsiteY36" fmla="*/ 1745015 h 4220615"/>
                <a:gd name="connsiteX37" fmla="*/ 1127397 w 4220615"/>
                <a:gd name="connsiteY37" fmla="*/ 1720586 h 4220615"/>
                <a:gd name="connsiteX38" fmla="*/ 1059884 w 4220615"/>
                <a:gd name="connsiteY38" fmla="*/ 1337132 h 4220615"/>
                <a:gd name="connsiteX39" fmla="*/ 1102828 w 4220615"/>
                <a:gd name="connsiteY39" fmla="*/ 1297614 h 4220615"/>
                <a:gd name="connsiteX40" fmla="*/ 1125785 w 4220615"/>
                <a:gd name="connsiteY40" fmla="*/ 1193934 h 4220615"/>
                <a:gd name="connsiteX41" fmla="*/ 1124097 w 4220615"/>
                <a:gd name="connsiteY41" fmla="*/ 1185672 h 4220615"/>
                <a:gd name="connsiteX42" fmla="*/ 1605445 w 4220615"/>
                <a:gd name="connsiteY42" fmla="*/ 925265 h 4220615"/>
                <a:gd name="connsiteX43" fmla="*/ 1734506 w 4220615"/>
                <a:gd name="connsiteY43" fmla="*/ 995608 h 4220615"/>
                <a:gd name="connsiteX44" fmla="*/ 2093163 w 4220615"/>
                <a:gd name="connsiteY44" fmla="*/ 3030820 h 4220615"/>
                <a:gd name="connsiteX45" fmla="*/ 2011779 w 4220615"/>
                <a:gd name="connsiteY45" fmla="*/ 3207978 h 4220615"/>
                <a:gd name="connsiteX46" fmla="*/ 2181425 w 4220615"/>
                <a:gd name="connsiteY46" fmla="*/ 3350504 h 4220615"/>
                <a:gd name="connsiteX47" fmla="*/ 2211577 w 4220615"/>
                <a:gd name="connsiteY47" fmla="*/ 3347852 h 4220615"/>
                <a:gd name="connsiteX48" fmla="*/ 2317136 w 4220615"/>
                <a:gd name="connsiteY48" fmla="*/ 3283689 h 4220615"/>
                <a:gd name="connsiteX49" fmla="*/ 2774651 w 4220615"/>
                <a:gd name="connsiteY49" fmla="*/ 3450035 h 4220615"/>
                <a:gd name="connsiteX50" fmla="*/ 2776580 w 4220615"/>
                <a:gd name="connsiteY50" fmla="*/ 3466292 h 4220615"/>
                <a:gd name="connsiteX51" fmla="*/ 2926491 w 4220615"/>
                <a:gd name="connsiteY51" fmla="*/ 3592193 h 4220615"/>
                <a:gd name="connsiteX52" fmla="*/ 2952875 w 4220615"/>
                <a:gd name="connsiteY52" fmla="*/ 3589934 h 4220615"/>
                <a:gd name="connsiteX53" fmla="*/ 2952989 w 4220615"/>
                <a:gd name="connsiteY53" fmla="*/ 3589909 h 4220615"/>
                <a:gd name="connsiteX54" fmla="*/ 3076505 w 4220615"/>
                <a:gd name="connsiteY54" fmla="*/ 3413385 h 4220615"/>
                <a:gd name="connsiteX55" fmla="*/ 4053844 w 4220615"/>
                <a:gd name="connsiteY55" fmla="*/ 2930579 h 4220615"/>
                <a:gd name="connsiteX56" fmla="*/ 3603208 w 4220615"/>
                <a:gd name="connsiteY56" fmla="*/ 3604338 h 4220615"/>
                <a:gd name="connsiteX57" fmla="*/ 2929448 w 4220615"/>
                <a:gd name="connsiteY57" fmla="*/ 4053871 h 4220615"/>
                <a:gd name="connsiteX58" fmla="*/ 2110599 w 4220615"/>
                <a:gd name="connsiteY58" fmla="*/ 4220940 h 4220615"/>
                <a:gd name="connsiteX59" fmla="*/ 1290659 w 4220615"/>
                <a:gd name="connsiteY59" fmla="*/ 4053871 h 4220615"/>
                <a:gd name="connsiteX60" fmla="*/ 616900 w 4220615"/>
                <a:gd name="connsiteY60" fmla="*/ 3604338 h 4220615"/>
                <a:gd name="connsiteX61" fmla="*/ 167367 w 4220615"/>
                <a:gd name="connsiteY61" fmla="*/ 2930579 h 4220615"/>
                <a:gd name="connsiteX62" fmla="*/ 298 w 4220615"/>
                <a:gd name="connsiteY62" fmla="*/ 2110639 h 4220615"/>
                <a:gd name="connsiteX63" fmla="*/ 167367 w 4220615"/>
                <a:gd name="connsiteY63" fmla="*/ 1290685 h 4220615"/>
                <a:gd name="connsiteX64" fmla="*/ 616900 w 4220615"/>
                <a:gd name="connsiteY64" fmla="*/ 616939 h 4220615"/>
                <a:gd name="connsiteX65" fmla="*/ 1290659 w 4220615"/>
                <a:gd name="connsiteY65" fmla="*/ 167394 h 4220615"/>
                <a:gd name="connsiteX66" fmla="*/ 2110599 w 4220615"/>
                <a:gd name="connsiteY66" fmla="*/ 324 h 4220615"/>
                <a:gd name="connsiteX67" fmla="*/ 2929448 w 4220615"/>
                <a:gd name="connsiteY67" fmla="*/ 167394 h 4220615"/>
                <a:gd name="connsiteX68" fmla="*/ 3603208 w 4220615"/>
                <a:gd name="connsiteY68" fmla="*/ 616939 h 4220615"/>
                <a:gd name="connsiteX69" fmla="*/ 4053844 w 4220615"/>
                <a:gd name="connsiteY69" fmla="*/ 1290685 h 4220615"/>
                <a:gd name="connsiteX70" fmla="*/ 4220914 w 4220615"/>
                <a:gd name="connsiteY70" fmla="*/ 2110639 h 4220615"/>
                <a:gd name="connsiteX71" fmla="*/ 4053844 w 4220615"/>
                <a:gd name="connsiteY71" fmla="*/ 2930579 h 42206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4220615" h="4220615">
                  <a:moveTo>
                    <a:pt x="3076505" y="3413385"/>
                  </a:moveTo>
                  <a:cubicBezTo>
                    <a:pt x="3065997" y="3353373"/>
                    <a:pt x="3021390" y="3306469"/>
                    <a:pt x="2963179" y="3292294"/>
                  </a:cubicBezTo>
                  <a:lnTo>
                    <a:pt x="2594726" y="1203033"/>
                  </a:lnTo>
                  <a:cubicBezTo>
                    <a:pt x="2606350" y="1193896"/>
                    <a:pt x="2616642" y="1183045"/>
                    <a:pt x="2625386" y="1170621"/>
                  </a:cubicBezTo>
                  <a:cubicBezTo>
                    <a:pt x="2648774" y="1137182"/>
                    <a:pt x="2657746" y="1096776"/>
                    <a:pt x="2650703" y="1056751"/>
                  </a:cubicBezTo>
                  <a:cubicBezTo>
                    <a:pt x="2637886" y="983793"/>
                    <a:pt x="2574827" y="930836"/>
                    <a:pt x="2500791" y="930836"/>
                  </a:cubicBezTo>
                  <a:cubicBezTo>
                    <a:pt x="2491921" y="930836"/>
                    <a:pt x="2482974" y="931598"/>
                    <a:pt x="2474269" y="933095"/>
                  </a:cubicBezTo>
                  <a:cubicBezTo>
                    <a:pt x="2440690" y="939047"/>
                    <a:pt x="2410702" y="955748"/>
                    <a:pt x="2388151" y="980646"/>
                  </a:cubicBezTo>
                  <a:lnTo>
                    <a:pt x="1916081" y="808767"/>
                  </a:lnTo>
                  <a:cubicBezTo>
                    <a:pt x="1915725" y="803881"/>
                    <a:pt x="1915142" y="798666"/>
                    <a:pt x="1914177" y="793374"/>
                  </a:cubicBezTo>
                  <a:cubicBezTo>
                    <a:pt x="1899672" y="710975"/>
                    <a:pt x="1828326" y="651051"/>
                    <a:pt x="1744544" y="651051"/>
                  </a:cubicBezTo>
                  <a:cubicBezTo>
                    <a:pt x="1734430" y="651051"/>
                    <a:pt x="1724570" y="651926"/>
                    <a:pt x="1714405" y="653741"/>
                  </a:cubicBezTo>
                  <a:cubicBezTo>
                    <a:pt x="1669138" y="661660"/>
                    <a:pt x="1629607" y="686850"/>
                    <a:pt x="1603135" y="724630"/>
                  </a:cubicBezTo>
                  <a:cubicBezTo>
                    <a:pt x="1580952" y="756356"/>
                    <a:pt x="1570343" y="794287"/>
                    <a:pt x="1572564" y="832917"/>
                  </a:cubicBezTo>
                  <a:lnTo>
                    <a:pt x="1069414" y="1105088"/>
                  </a:lnTo>
                  <a:cubicBezTo>
                    <a:pt x="1039364" y="1083642"/>
                    <a:pt x="1000366" y="1075190"/>
                    <a:pt x="965277" y="1081459"/>
                  </a:cubicBezTo>
                  <a:cubicBezTo>
                    <a:pt x="928767" y="1087906"/>
                    <a:pt x="896926" y="1108172"/>
                    <a:pt x="875670" y="1138528"/>
                  </a:cubicBezTo>
                  <a:cubicBezTo>
                    <a:pt x="854363" y="1168896"/>
                    <a:pt x="846254" y="1205723"/>
                    <a:pt x="852852" y="1242183"/>
                  </a:cubicBezTo>
                  <a:cubicBezTo>
                    <a:pt x="862827" y="1300076"/>
                    <a:pt x="907548" y="1344061"/>
                    <a:pt x="964452" y="1354150"/>
                  </a:cubicBezTo>
                  <a:lnTo>
                    <a:pt x="1031813" y="1737096"/>
                  </a:lnTo>
                  <a:cubicBezTo>
                    <a:pt x="982612" y="1766030"/>
                    <a:pt x="955099" y="1823721"/>
                    <a:pt x="965315" y="1880701"/>
                  </a:cubicBezTo>
                  <a:cubicBezTo>
                    <a:pt x="976914" y="1946970"/>
                    <a:pt x="1034287" y="1995156"/>
                    <a:pt x="1101737" y="1995156"/>
                  </a:cubicBezTo>
                  <a:cubicBezTo>
                    <a:pt x="1110163" y="1995156"/>
                    <a:pt x="1118336" y="1994458"/>
                    <a:pt x="1126026" y="1993062"/>
                  </a:cubicBezTo>
                  <a:cubicBezTo>
                    <a:pt x="1162423" y="1986704"/>
                    <a:pt x="1194237" y="1966437"/>
                    <a:pt x="1215468" y="1936018"/>
                  </a:cubicBezTo>
                  <a:cubicBezTo>
                    <a:pt x="1216623" y="1934394"/>
                    <a:pt x="1217765" y="1932706"/>
                    <a:pt x="1218869" y="1930942"/>
                  </a:cubicBezTo>
                  <a:lnTo>
                    <a:pt x="1430457" y="1999724"/>
                  </a:lnTo>
                  <a:cubicBezTo>
                    <a:pt x="1430431" y="2000257"/>
                    <a:pt x="1430393" y="2000778"/>
                    <a:pt x="1430368" y="2001272"/>
                  </a:cubicBezTo>
                  <a:lnTo>
                    <a:pt x="1430165" y="2005245"/>
                  </a:lnTo>
                  <a:cubicBezTo>
                    <a:pt x="1430165" y="2007199"/>
                    <a:pt x="1430343" y="2009064"/>
                    <a:pt x="1430609" y="2010930"/>
                  </a:cubicBezTo>
                  <a:cubicBezTo>
                    <a:pt x="1430977" y="2016082"/>
                    <a:pt x="1431903" y="2023506"/>
                    <a:pt x="1431903" y="2023506"/>
                  </a:cubicBezTo>
                  <a:cubicBezTo>
                    <a:pt x="1441396" y="2078747"/>
                    <a:pt x="1488046" y="2118113"/>
                    <a:pt x="1542957" y="2118113"/>
                  </a:cubicBezTo>
                  <a:cubicBezTo>
                    <a:pt x="1605153" y="2118113"/>
                    <a:pt x="1655750" y="2067478"/>
                    <a:pt x="1655750" y="2005245"/>
                  </a:cubicBezTo>
                  <a:cubicBezTo>
                    <a:pt x="1655750" y="1947770"/>
                    <a:pt x="1612577" y="1900181"/>
                    <a:pt x="1556955" y="1893264"/>
                  </a:cubicBezTo>
                  <a:lnTo>
                    <a:pt x="1517031" y="1669393"/>
                  </a:lnTo>
                  <a:lnTo>
                    <a:pt x="1783022" y="1520306"/>
                  </a:lnTo>
                  <a:lnTo>
                    <a:pt x="1765230" y="1419189"/>
                  </a:lnTo>
                  <a:lnTo>
                    <a:pt x="1183793" y="1745015"/>
                  </a:lnTo>
                  <a:cubicBezTo>
                    <a:pt x="1167156" y="1732743"/>
                    <a:pt x="1147854" y="1724406"/>
                    <a:pt x="1127397" y="1720586"/>
                  </a:cubicBezTo>
                  <a:lnTo>
                    <a:pt x="1059884" y="1337132"/>
                  </a:lnTo>
                  <a:cubicBezTo>
                    <a:pt x="1076876" y="1327132"/>
                    <a:pt x="1091521" y="1313681"/>
                    <a:pt x="1102828" y="1297614"/>
                  </a:cubicBezTo>
                  <a:cubicBezTo>
                    <a:pt x="1124110" y="1267475"/>
                    <a:pt x="1132283" y="1230635"/>
                    <a:pt x="1125785" y="1193934"/>
                  </a:cubicBezTo>
                  <a:cubicBezTo>
                    <a:pt x="1125341" y="1191231"/>
                    <a:pt x="1124783" y="1188490"/>
                    <a:pt x="1124097" y="1185672"/>
                  </a:cubicBezTo>
                  <a:lnTo>
                    <a:pt x="1605445" y="925265"/>
                  </a:lnTo>
                  <a:cubicBezTo>
                    <a:pt x="1635699" y="966687"/>
                    <a:pt x="1682996" y="992676"/>
                    <a:pt x="1734506" y="995608"/>
                  </a:cubicBezTo>
                  <a:lnTo>
                    <a:pt x="2093163" y="3030820"/>
                  </a:lnTo>
                  <a:cubicBezTo>
                    <a:pt x="2032452" y="3067305"/>
                    <a:pt x="1999343" y="3137775"/>
                    <a:pt x="2011779" y="3207978"/>
                  </a:cubicBezTo>
                  <a:cubicBezTo>
                    <a:pt x="2026271" y="3290555"/>
                    <a:pt x="2097617" y="3350504"/>
                    <a:pt x="2181425" y="3350504"/>
                  </a:cubicBezTo>
                  <a:cubicBezTo>
                    <a:pt x="2191564" y="3350504"/>
                    <a:pt x="2201704" y="3349616"/>
                    <a:pt x="2211577" y="3347852"/>
                  </a:cubicBezTo>
                  <a:cubicBezTo>
                    <a:pt x="2253303" y="3340492"/>
                    <a:pt x="2290930" y="3317459"/>
                    <a:pt x="2317136" y="3283689"/>
                  </a:cubicBezTo>
                  <a:lnTo>
                    <a:pt x="2774651" y="3450035"/>
                  </a:lnTo>
                  <a:cubicBezTo>
                    <a:pt x="2774968" y="3455505"/>
                    <a:pt x="2775628" y="3460962"/>
                    <a:pt x="2776580" y="3466292"/>
                  </a:cubicBezTo>
                  <a:cubicBezTo>
                    <a:pt x="2789397" y="3539236"/>
                    <a:pt x="2852455" y="3592193"/>
                    <a:pt x="2926491" y="3592193"/>
                  </a:cubicBezTo>
                  <a:cubicBezTo>
                    <a:pt x="2935146" y="3592193"/>
                    <a:pt x="2944296" y="3591407"/>
                    <a:pt x="2952875" y="3589934"/>
                  </a:cubicBezTo>
                  <a:lnTo>
                    <a:pt x="2952989" y="3589909"/>
                  </a:lnTo>
                  <a:cubicBezTo>
                    <a:pt x="3035730" y="3575277"/>
                    <a:pt x="3091137" y="3496089"/>
                    <a:pt x="3076505" y="3413385"/>
                  </a:cubicBezTo>
                  <a:moveTo>
                    <a:pt x="4053844" y="2930579"/>
                  </a:moveTo>
                  <a:cubicBezTo>
                    <a:pt x="3942460" y="3191430"/>
                    <a:pt x="3792244" y="3416025"/>
                    <a:pt x="3603208" y="3604338"/>
                  </a:cubicBezTo>
                  <a:cubicBezTo>
                    <a:pt x="3414146" y="3792651"/>
                    <a:pt x="3189564" y="3942500"/>
                    <a:pt x="2929448" y="4053871"/>
                  </a:cubicBezTo>
                  <a:cubicBezTo>
                    <a:pt x="2669320" y="4165254"/>
                    <a:pt x="2396375" y="4220940"/>
                    <a:pt x="2110599" y="4220940"/>
                  </a:cubicBezTo>
                  <a:cubicBezTo>
                    <a:pt x="1824837" y="4220940"/>
                    <a:pt x="1551523" y="4165254"/>
                    <a:pt x="1290659" y="4053871"/>
                  </a:cubicBezTo>
                  <a:cubicBezTo>
                    <a:pt x="1029808" y="3942500"/>
                    <a:pt x="805213" y="3792651"/>
                    <a:pt x="616900" y="3604338"/>
                  </a:cubicBezTo>
                  <a:cubicBezTo>
                    <a:pt x="428587" y="3416025"/>
                    <a:pt x="278738" y="3191430"/>
                    <a:pt x="167367" y="2930579"/>
                  </a:cubicBezTo>
                  <a:cubicBezTo>
                    <a:pt x="55983" y="2669715"/>
                    <a:pt x="298" y="2396401"/>
                    <a:pt x="298" y="2110639"/>
                  </a:cubicBezTo>
                  <a:cubicBezTo>
                    <a:pt x="298" y="1824863"/>
                    <a:pt x="55983" y="1551550"/>
                    <a:pt x="167367" y="1290685"/>
                  </a:cubicBezTo>
                  <a:cubicBezTo>
                    <a:pt x="278738" y="1029834"/>
                    <a:pt x="428587" y="805239"/>
                    <a:pt x="616900" y="616939"/>
                  </a:cubicBezTo>
                  <a:cubicBezTo>
                    <a:pt x="805213" y="428613"/>
                    <a:pt x="1029808" y="278765"/>
                    <a:pt x="1290659" y="167394"/>
                  </a:cubicBezTo>
                  <a:cubicBezTo>
                    <a:pt x="1551523" y="56010"/>
                    <a:pt x="1824837" y="324"/>
                    <a:pt x="2110599" y="324"/>
                  </a:cubicBezTo>
                  <a:cubicBezTo>
                    <a:pt x="2396375" y="324"/>
                    <a:pt x="2669320" y="56010"/>
                    <a:pt x="2929448" y="167394"/>
                  </a:cubicBezTo>
                  <a:cubicBezTo>
                    <a:pt x="3189564" y="278765"/>
                    <a:pt x="3414146" y="428613"/>
                    <a:pt x="3603208" y="616939"/>
                  </a:cubicBezTo>
                  <a:cubicBezTo>
                    <a:pt x="3792244" y="805239"/>
                    <a:pt x="3942460" y="1029834"/>
                    <a:pt x="4053844" y="1290685"/>
                  </a:cubicBezTo>
                  <a:cubicBezTo>
                    <a:pt x="4165215" y="1551550"/>
                    <a:pt x="4220914" y="1824863"/>
                    <a:pt x="4220914" y="2110639"/>
                  </a:cubicBezTo>
                  <a:cubicBezTo>
                    <a:pt x="4220914" y="2396401"/>
                    <a:pt x="4165215" y="2669715"/>
                    <a:pt x="4053844" y="2930579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6716F86B-3750-8349-3A8E-C6B336335986}"/>
                </a:ext>
              </a:extLst>
            </p:cNvPr>
            <p:cNvSpPr/>
            <p:nvPr/>
          </p:nvSpPr>
          <p:spPr>
            <a:xfrm flipV="1">
              <a:off x="3411027" y="3424667"/>
              <a:ext cx="83604" cy="83451"/>
            </a:xfrm>
            <a:custGeom>
              <a:avLst/>
              <a:gdLst>
                <a:gd name="connsiteX0" fmla="*/ 65496 w 83604"/>
                <a:gd name="connsiteY0" fmla="*/ 76257 h 83451"/>
                <a:gd name="connsiteX1" fmla="*/ 49138 w 83604"/>
                <a:gd name="connsiteY1" fmla="*/ 83072 h 83451"/>
                <a:gd name="connsiteX2" fmla="*/ 41841 w 83604"/>
                <a:gd name="connsiteY2" fmla="*/ 83770 h 83451"/>
                <a:gd name="connsiteX3" fmla="*/ 33821 w 83604"/>
                <a:gd name="connsiteY3" fmla="*/ 82234 h 83451"/>
                <a:gd name="connsiteX4" fmla="*/ 775 w 83604"/>
                <a:gd name="connsiteY4" fmla="*/ 49303 h 83451"/>
                <a:gd name="connsiteX5" fmla="*/ 7628 w 83604"/>
                <a:gd name="connsiteY5" fmla="*/ 18097 h 83451"/>
                <a:gd name="connsiteX6" fmla="*/ 34519 w 83604"/>
                <a:gd name="connsiteY6" fmla="*/ 851 h 83451"/>
                <a:gd name="connsiteX7" fmla="*/ 58377 w 83604"/>
                <a:gd name="connsiteY7" fmla="*/ 4163 h 83451"/>
                <a:gd name="connsiteX8" fmla="*/ 81194 w 83604"/>
                <a:gd name="connsiteY8" fmla="*/ 30724 h 83451"/>
                <a:gd name="connsiteX9" fmla="*/ 83288 w 83604"/>
                <a:gd name="connsiteY9" fmla="*/ 36282 h 83451"/>
                <a:gd name="connsiteX10" fmla="*/ 76169 w 83604"/>
                <a:gd name="connsiteY10" fmla="*/ 65902 h 83451"/>
                <a:gd name="connsiteX11" fmla="*/ 65496 w 83604"/>
                <a:gd name="connsiteY11" fmla="*/ 76257 h 834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604" h="83451">
                  <a:moveTo>
                    <a:pt x="65496" y="76257"/>
                  </a:moveTo>
                  <a:cubicBezTo>
                    <a:pt x="60357" y="79709"/>
                    <a:pt x="54747" y="82069"/>
                    <a:pt x="49138" y="83072"/>
                  </a:cubicBezTo>
                  <a:cubicBezTo>
                    <a:pt x="46676" y="83503"/>
                    <a:pt x="44176" y="83770"/>
                    <a:pt x="41841" y="83770"/>
                  </a:cubicBezTo>
                  <a:cubicBezTo>
                    <a:pt x="39887" y="83770"/>
                    <a:pt x="37070" y="83059"/>
                    <a:pt x="33821" y="82234"/>
                  </a:cubicBezTo>
                  <a:cubicBezTo>
                    <a:pt x="15407" y="77564"/>
                    <a:pt x="3478" y="65140"/>
                    <a:pt x="775" y="49303"/>
                  </a:cubicBezTo>
                  <a:cubicBezTo>
                    <a:pt x="-1205" y="38186"/>
                    <a:pt x="1245" y="27158"/>
                    <a:pt x="7628" y="18097"/>
                  </a:cubicBezTo>
                  <a:cubicBezTo>
                    <a:pt x="14075" y="8795"/>
                    <a:pt x="23592" y="2716"/>
                    <a:pt x="34519" y="851"/>
                  </a:cubicBezTo>
                  <a:cubicBezTo>
                    <a:pt x="41296" y="-215"/>
                    <a:pt x="49151" y="51"/>
                    <a:pt x="58377" y="4163"/>
                  </a:cubicBezTo>
                  <a:cubicBezTo>
                    <a:pt x="69570" y="9099"/>
                    <a:pt x="77616" y="18503"/>
                    <a:pt x="81194" y="30724"/>
                  </a:cubicBezTo>
                  <a:cubicBezTo>
                    <a:pt x="81664" y="32437"/>
                    <a:pt x="82425" y="34379"/>
                    <a:pt x="83288" y="36282"/>
                  </a:cubicBezTo>
                  <a:cubicBezTo>
                    <a:pt x="84786" y="46777"/>
                    <a:pt x="82273" y="57234"/>
                    <a:pt x="76169" y="65902"/>
                  </a:cubicBezTo>
                  <a:cubicBezTo>
                    <a:pt x="73466" y="69747"/>
                    <a:pt x="69989" y="73122"/>
                    <a:pt x="65496" y="76257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36F8F114-2172-D553-AD8A-3E21E74D3D4A}"/>
                </a:ext>
              </a:extLst>
            </p:cNvPr>
            <p:cNvSpPr/>
            <p:nvPr/>
          </p:nvSpPr>
          <p:spPr>
            <a:xfrm flipV="1">
              <a:off x="4132568" y="3785468"/>
              <a:ext cx="150879" cy="151094"/>
            </a:xfrm>
            <a:custGeom>
              <a:avLst/>
              <a:gdLst>
                <a:gd name="connsiteX0" fmla="*/ 135653 w 150879"/>
                <a:gd name="connsiteY0" fmla="*/ 121137 h 151094"/>
                <a:gd name="connsiteX1" fmla="*/ 132087 w 150879"/>
                <a:gd name="connsiteY1" fmla="*/ 125262 h 151094"/>
                <a:gd name="connsiteX2" fmla="*/ 88674 w 150879"/>
                <a:gd name="connsiteY2" fmla="*/ 150274 h 151094"/>
                <a:gd name="connsiteX3" fmla="*/ 75437 w 150879"/>
                <a:gd name="connsiteY3" fmla="*/ 151455 h 151094"/>
                <a:gd name="connsiteX4" fmla="*/ 9625 w 150879"/>
                <a:gd name="connsiteY4" fmla="*/ 112584 h 151094"/>
                <a:gd name="connsiteX5" fmla="*/ 1097 w 150879"/>
                <a:gd name="connsiteY5" fmla="*/ 89030 h 151094"/>
                <a:gd name="connsiteX6" fmla="*/ 336 w 150879"/>
                <a:gd name="connsiteY6" fmla="*/ 71302 h 151094"/>
                <a:gd name="connsiteX7" fmla="*/ 13635 w 150879"/>
                <a:gd name="connsiteY7" fmla="*/ 32685 h 151094"/>
                <a:gd name="connsiteX8" fmla="*/ 62316 w 150879"/>
                <a:gd name="connsiteY8" fmla="*/ 1543 h 151094"/>
                <a:gd name="connsiteX9" fmla="*/ 149524 w 150879"/>
                <a:gd name="connsiteY9" fmla="*/ 61302 h 151094"/>
                <a:gd name="connsiteX10" fmla="*/ 149524 w 150879"/>
                <a:gd name="connsiteY10" fmla="*/ 67101 h 151094"/>
                <a:gd name="connsiteX11" fmla="*/ 150742 w 150879"/>
                <a:gd name="connsiteY11" fmla="*/ 68485 h 151094"/>
                <a:gd name="connsiteX12" fmla="*/ 145298 w 150879"/>
                <a:gd name="connsiteY12" fmla="*/ 103980 h 151094"/>
                <a:gd name="connsiteX13" fmla="*/ 135653 w 150879"/>
                <a:gd name="connsiteY13" fmla="*/ 121137 h 151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0879" h="151094">
                  <a:moveTo>
                    <a:pt x="135653" y="121137"/>
                  </a:moveTo>
                  <a:lnTo>
                    <a:pt x="132087" y="125262"/>
                  </a:lnTo>
                  <a:cubicBezTo>
                    <a:pt x="120463" y="138637"/>
                    <a:pt x="105425" y="147343"/>
                    <a:pt x="88674" y="150274"/>
                  </a:cubicBezTo>
                  <a:cubicBezTo>
                    <a:pt x="84333" y="151036"/>
                    <a:pt x="79828" y="151455"/>
                    <a:pt x="75437" y="151455"/>
                  </a:cubicBezTo>
                  <a:cubicBezTo>
                    <a:pt x="48001" y="151366"/>
                    <a:pt x="22861" y="136467"/>
                    <a:pt x="9625" y="112584"/>
                  </a:cubicBezTo>
                  <a:cubicBezTo>
                    <a:pt x="5361" y="104944"/>
                    <a:pt x="2506" y="97013"/>
                    <a:pt x="1097" y="89030"/>
                  </a:cubicBezTo>
                  <a:cubicBezTo>
                    <a:pt x="247" y="84094"/>
                    <a:pt x="-7" y="78434"/>
                    <a:pt x="336" y="71302"/>
                  </a:cubicBezTo>
                  <a:cubicBezTo>
                    <a:pt x="1084" y="57393"/>
                    <a:pt x="5678" y="43967"/>
                    <a:pt x="13635" y="32685"/>
                  </a:cubicBezTo>
                  <a:cubicBezTo>
                    <a:pt x="25247" y="16048"/>
                    <a:pt x="42506" y="5020"/>
                    <a:pt x="62316" y="1543"/>
                  </a:cubicBezTo>
                  <a:cubicBezTo>
                    <a:pt x="103496" y="-5767"/>
                    <a:pt x="141593" y="21632"/>
                    <a:pt x="149524" y="61302"/>
                  </a:cubicBezTo>
                  <a:lnTo>
                    <a:pt x="149524" y="67101"/>
                  </a:lnTo>
                  <a:lnTo>
                    <a:pt x="150742" y="68485"/>
                  </a:lnTo>
                  <a:cubicBezTo>
                    <a:pt x="151872" y="80464"/>
                    <a:pt x="150057" y="92368"/>
                    <a:pt x="145298" y="103980"/>
                  </a:cubicBezTo>
                  <a:cubicBezTo>
                    <a:pt x="142862" y="110084"/>
                    <a:pt x="139638" y="115795"/>
                    <a:pt x="135653" y="121137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4C266547-E5CF-7754-9C42-1CAFCB95E0AC}"/>
                </a:ext>
              </a:extLst>
            </p:cNvPr>
            <p:cNvSpPr/>
            <p:nvPr/>
          </p:nvSpPr>
          <p:spPr>
            <a:xfrm flipV="1">
              <a:off x="4569619" y="1430861"/>
              <a:ext cx="150926" cy="151102"/>
            </a:xfrm>
            <a:custGeom>
              <a:avLst/>
              <a:gdLst>
                <a:gd name="connsiteX0" fmla="*/ 33871 w 150926"/>
                <a:gd name="connsiteY0" fmla="*/ 12958 h 151102"/>
                <a:gd name="connsiteX1" fmla="*/ 62602 w 150926"/>
                <a:gd name="connsiteY1" fmla="*/ 1270 h 151102"/>
                <a:gd name="connsiteX2" fmla="*/ 93503 w 150926"/>
                <a:gd name="connsiteY2" fmla="*/ 2577 h 151102"/>
                <a:gd name="connsiteX3" fmla="*/ 149772 w 150926"/>
                <a:gd name="connsiteY3" fmla="*/ 60750 h 151102"/>
                <a:gd name="connsiteX4" fmla="*/ 150356 w 150926"/>
                <a:gd name="connsiteY4" fmla="*/ 64392 h 151102"/>
                <a:gd name="connsiteX5" fmla="*/ 134569 w 150926"/>
                <a:gd name="connsiteY5" fmla="*/ 122197 h 151102"/>
                <a:gd name="connsiteX6" fmla="*/ 88820 w 150926"/>
                <a:gd name="connsiteY6" fmla="*/ 149964 h 151102"/>
                <a:gd name="connsiteX7" fmla="*/ 75533 w 150926"/>
                <a:gd name="connsiteY7" fmla="*/ 151207 h 151102"/>
                <a:gd name="connsiteX8" fmla="*/ 1345 w 150926"/>
                <a:gd name="connsiteY8" fmla="*/ 88821 h 151102"/>
                <a:gd name="connsiteX9" fmla="*/ 33871 w 150926"/>
                <a:gd name="connsiteY9" fmla="*/ 12958 h 1511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0926" h="151102">
                  <a:moveTo>
                    <a:pt x="33871" y="12958"/>
                  </a:moveTo>
                  <a:cubicBezTo>
                    <a:pt x="42678" y="7031"/>
                    <a:pt x="52361" y="3097"/>
                    <a:pt x="62602" y="1270"/>
                  </a:cubicBezTo>
                  <a:cubicBezTo>
                    <a:pt x="72031" y="-418"/>
                    <a:pt x="81193" y="-507"/>
                    <a:pt x="93503" y="2577"/>
                  </a:cubicBezTo>
                  <a:cubicBezTo>
                    <a:pt x="122196" y="9506"/>
                    <a:pt x="144024" y="32197"/>
                    <a:pt x="149772" y="60750"/>
                  </a:cubicBezTo>
                  <a:lnTo>
                    <a:pt x="150356" y="64392"/>
                  </a:lnTo>
                  <a:cubicBezTo>
                    <a:pt x="153364" y="84976"/>
                    <a:pt x="147793" y="105458"/>
                    <a:pt x="134569" y="122197"/>
                  </a:cubicBezTo>
                  <a:cubicBezTo>
                    <a:pt x="122919" y="136994"/>
                    <a:pt x="106676" y="146842"/>
                    <a:pt x="88820" y="149964"/>
                  </a:cubicBezTo>
                  <a:cubicBezTo>
                    <a:pt x="84429" y="150814"/>
                    <a:pt x="80077" y="151207"/>
                    <a:pt x="75533" y="151207"/>
                  </a:cubicBezTo>
                  <a:cubicBezTo>
                    <a:pt x="38985" y="151207"/>
                    <a:pt x="7792" y="124976"/>
                    <a:pt x="1345" y="88821"/>
                  </a:cubicBezTo>
                  <a:cubicBezTo>
                    <a:pt x="-3782" y="59468"/>
                    <a:pt x="8985" y="29671"/>
                    <a:pt x="33871" y="12958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AE334CAC-094C-EF6D-4D3B-E0242934976C}"/>
                </a:ext>
              </a:extLst>
            </p:cNvPr>
            <p:cNvSpPr/>
            <p:nvPr/>
          </p:nvSpPr>
          <p:spPr>
            <a:xfrm flipV="1">
              <a:off x="3976065" y="2648925"/>
              <a:ext cx="60787" cy="60774"/>
            </a:xfrm>
            <a:custGeom>
              <a:avLst/>
              <a:gdLst>
                <a:gd name="connsiteX0" fmla="*/ 30556 w 60787"/>
                <a:gd name="connsiteY0" fmla="*/ 230 h 60774"/>
                <a:gd name="connsiteX1" fmla="*/ 60949 w 60787"/>
                <a:gd name="connsiteY1" fmla="*/ 30675 h 60774"/>
                <a:gd name="connsiteX2" fmla="*/ 30556 w 60787"/>
                <a:gd name="connsiteY2" fmla="*/ 61005 h 60774"/>
                <a:gd name="connsiteX3" fmla="*/ 162 w 60787"/>
                <a:gd name="connsiteY3" fmla="*/ 30675 h 60774"/>
                <a:gd name="connsiteX4" fmla="*/ 30556 w 60787"/>
                <a:gd name="connsiteY4" fmla="*/ 230 h 607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787" h="60774">
                  <a:moveTo>
                    <a:pt x="30556" y="230"/>
                  </a:moveTo>
                  <a:cubicBezTo>
                    <a:pt x="47320" y="230"/>
                    <a:pt x="60949" y="13885"/>
                    <a:pt x="60949" y="30675"/>
                  </a:cubicBezTo>
                  <a:cubicBezTo>
                    <a:pt x="60949" y="47388"/>
                    <a:pt x="47320" y="61005"/>
                    <a:pt x="30556" y="61005"/>
                  </a:cubicBezTo>
                  <a:cubicBezTo>
                    <a:pt x="13804" y="61005"/>
                    <a:pt x="162" y="47388"/>
                    <a:pt x="162" y="30675"/>
                  </a:cubicBezTo>
                  <a:cubicBezTo>
                    <a:pt x="162" y="13885"/>
                    <a:pt x="13804" y="230"/>
                    <a:pt x="30556" y="230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E44C1FBB-2B69-725E-A8F0-A96E18F34BDA}"/>
                </a:ext>
              </a:extLst>
            </p:cNvPr>
            <p:cNvSpPr/>
            <p:nvPr/>
          </p:nvSpPr>
          <p:spPr>
            <a:xfrm flipV="1">
              <a:off x="3700721" y="2753088"/>
              <a:ext cx="247805" cy="223884"/>
            </a:xfrm>
            <a:custGeom>
              <a:avLst/>
              <a:gdLst>
                <a:gd name="connsiteX0" fmla="*/ 247958 w 247805"/>
                <a:gd name="connsiteY0" fmla="*/ 201479 h 223884"/>
                <a:gd name="connsiteX1" fmla="*/ 234849 w 247805"/>
                <a:gd name="connsiteY1" fmla="*/ 210857 h 223884"/>
                <a:gd name="connsiteX2" fmla="*/ 221004 w 247805"/>
                <a:gd name="connsiteY2" fmla="*/ 224144 h 223884"/>
                <a:gd name="connsiteX3" fmla="*/ 3135 w 247805"/>
                <a:gd name="connsiteY3" fmla="*/ 153230 h 223884"/>
                <a:gd name="connsiteX4" fmla="*/ 1460 w 247805"/>
                <a:gd name="connsiteY4" fmla="*/ 125336 h 223884"/>
                <a:gd name="connsiteX5" fmla="*/ 153 w 247805"/>
                <a:gd name="connsiteY5" fmla="*/ 118953 h 223884"/>
                <a:gd name="connsiteX6" fmla="*/ 211892 w 247805"/>
                <a:gd name="connsiteY6" fmla="*/ 259 h 22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7805" h="223884">
                  <a:moveTo>
                    <a:pt x="247958" y="201479"/>
                  </a:moveTo>
                  <a:cubicBezTo>
                    <a:pt x="243542" y="204194"/>
                    <a:pt x="239189" y="207316"/>
                    <a:pt x="234849" y="210857"/>
                  </a:cubicBezTo>
                  <a:cubicBezTo>
                    <a:pt x="229215" y="215654"/>
                    <a:pt x="224760" y="219956"/>
                    <a:pt x="221004" y="224144"/>
                  </a:cubicBezTo>
                  <a:lnTo>
                    <a:pt x="3135" y="153230"/>
                  </a:lnTo>
                  <a:cubicBezTo>
                    <a:pt x="3554" y="143585"/>
                    <a:pt x="2983" y="134257"/>
                    <a:pt x="1460" y="125336"/>
                  </a:cubicBezTo>
                  <a:cubicBezTo>
                    <a:pt x="1054" y="123179"/>
                    <a:pt x="622" y="121059"/>
                    <a:pt x="153" y="118953"/>
                  </a:cubicBezTo>
                  <a:lnTo>
                    <a:pt x="211892" y="259"/>
                  </a:lnTo>
                  <a:close/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8C9D1BDD-AEE3-B174-8054-3B39CB28CCA9}"/>
                </a:ext>
              </a:extLst>
            </p:cNvPr>
            <p:cNvSpPr/>
            <p:nvPr/>
          </p:nvSpPr>
          <p:spPr>
            <a:xfrm flipV="1">
              <a:off x="3932512" y="2731349"/>
              <a:ext cx="9517" cy="9517"/>
            </a:xfrm>
            <a:custGeom>
              <a:avLst/>
              <a:gdLst/>
              <a:ahLst/>
              <a:cxnLst/>
              <a:rect l="l" t="t" r="r" b="b"/>
              <a:pathLst>
                <a:path w="9517" h="9517"/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2364245-1059-7280-CA3D-4676D7A32F03}"/>
                </a:ext>
              </a:extLst>
            </p:cNvPr>
            <p:cNvSpPr/>
            <p:nvPr/>
          </p:nvSpPr>
          <p:spPr>
            <a:xfrm flipV="1">
              <a:off x="3523623" y="2786197"/>
              <a:ext cx="83567" cy="83376"/>
            </a:xfrm>
            <a:custGeom>
              <a:avLst/>
              <a:gdLst>
                <a:gd name="connsiteX0" fmla="*/ 18559 w 83567"/>
                <a:gd name="connsiteY0" fmla="*/ 7353 h 83376"/>
                <a:gd name="connsiteX1" fmla="*/ 34701 w 83567"/>
                <a:gd name="connsiteY1" fmla="*/ 690 h 83376"/>
                <a:gd name="connsiteX2" fmla="*/ 51795 w 83567"/>
                <a:gd name="connsiteY2" fmla="*/ 2099 h 83376"/>
                <a:gd name="connsiteX3" fmla="*/ 61377 w 83567"/>
                <a:gd name="connsiteY3" fmla="*/ 5868 h 83376"/>
                <a:gd name="connsiteX4" fmla="*/ 81960 w 83567"/>
                <a:gd name="connsiteY4" fmla="*/ 32251 h 83376"/>
                <a:gd name="connsiteX5" fmla="*/ 83331 w 83567"/>
                <a:gd name="connsiteY5" fmla="*/ 36426 h 83376"/>
                <a:gd name="connsiteX6" fmla="*/ 75996 w 83567"/>
                <a:gd name="connsiteY6" fmla="*/ 65817 h 83376"/>
                <a:gd name="connsiteX7" fmla="*/ 49029 w 83567"/>
                <a:gd name="connsiteY7" fmla="*/ 83000 h 83376"/>
                <a:gd name="connsiteX8" fmla="*/ 41732 w 83567"/>
                <a:gd name="connsiteY8" fmla="*/ 83622 h 83376"/>
                <a:gd name="connsiteX9" fmla="*/ 780 w 83567"/>
                <a:gd name="connsiteY9" fmla="*/ 49206 h 83376"/>
                <a:gd name="connsiteX10" fmla="*/ 755 w 83567"/>
                <a:gd name="connsiteY10" fmla="*/ 49079 h 83376"/>
                <a:gd name="connsiteX11" fmla="*/ 18559 w 83567"/>
                <a:gd name="connsiteY11" fmla="*/ 7353 h 83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3567" h="83376">
                  <a:moveTo>
                    <a:pt x="18559" y="7353"/>
                  </a:moveTo>
                  <a:cubicBezTo>
                    <a:pt x="23496" y="4002"/>
                    <a:pt x="29092" y="1680"/>
                    <a:pt x="34701" y="690"/>
                  </a:cubicBezTo>
                  <a:cubicBezTo>
                    <a:pt x="38788" y="5"/>
                    <a:pt x="43800" y="-135"/>
                    <a:pt x="51795" y="2099"/>
                  </a:cubicBezTo>
                  <a:lnTo>
                    <a:pt x="61377" y="5868"/>
                  </a:lnTo>
                  <a:cubicBezTo>
                    <a:pt x="72024" y="11579"/>
                    <a:pt x="79321" y="20919"/>
                    <a:pt x="81960" y="32251"/>
                  </a:cubicBezTo>
                  <a:lnTo>
                    <a:pt x="83331" y="36426"/>
                  </a:lnTo>
                  <a:cubicBezTo>
                    <a:pt x="84676" y="46566"/>
                    <a:pt x="82125" y="57074"/>
                    <a:pt x="75996" y="65817"/>
                  </a:cubicBezTo>
                  <a:cubicBezTo>
                    <a:pt x="69511" y="75043"/>
                    <a:pt x="60171" y="81021"/>
                    <a:pt x="49029" y="83000"/>
                  </a:cubicBezTo>
                  <a:cubicBezTo>
                    <a:pt x="46808" y="83368"/>
                    <a:pt x="44219" y="83622"/>
                    <a:pt x="41732" y="83622"/>
                  </a:cubicBezTo>
                  <a:cubicBezTo>
                    <a:pt x="21453" y="83622"/>
                    <a:pt x="4232" y="69142"/>
                    <a:pt x="780" y="49206"/>
                  </a:cubicBezTo>
                  <a:lnTo>
                    <a:pt x="755" y="49079"/>
                  </a:lnTo>
                  <a:cubicBezTo>
                    <a:pt x="-2126" y="33013"/>
                    <a:pt x="4866" y="16617"/>
                    <a:pt x="18559" y="7353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945B9BDC-BCFA-E17D-1BF5-C5B9508FAB02}"/>
                </a:ext>
              </a:extLst>
            </p:cNvPr>
            <p:cNvSpPr/>
            <p:nvPr/>
          </p:nvSpPr>
          <p:spPr>
            <a:xfrm flipV="1">
              <a:off x="4316244" y="1349960"/>
              <a:ext cx="989204" cy="2407396"/>
            </a:xfrm>
            <a:custGeom>
              <a:avLst/>
              <a:gdLst>
                <a:gd name="connsiteX0" fmla="*/ 501062 w 989204"/>
                <a:gd name="connsiteY0" fmla="*/ 2239030 h 2407396"/>
                <a:gd name="connsiteX1" fmla="*/ 498815 w 989204"/>
                <a:gd name="connsiteY1" fmla="*/ 2221200 h 2407396"/>
                <a:gd name="connsiteX2" fmla="*/ 361746 w 989204"/>
                <a:gd name="connsiteY2" fmla="*/ 2082506 h 2407396"/>
                <a:gd name="connsiteX3" fmla="*/ 247 w 989204"/>
                <a:gd name="connsiteY3" fmla="*/ 30327 h 2407396"/>
                <a:gd name="connsiteX4" fmla="*/ 28902 w 989204"/>
                <a:gd name="connsiteY4" fmla="*/ 301 h 2407396"/>
                <a:gd name="connsiteX5" fmla="*/ 496480 w 989204"/>
                <a:gd name="connsiteY5" fmla="*/ 170619 h 2407396"/>
                <a:gd name="connsiteX6" fmla="*/ 497990 w 989204"/>
                <a:gd name="connsiteY6" fmla="*/ 182599 h 2407396"/>
                <a:gd name="connsiteX7" fmla="*/ 622433 w 989204"/>
                <a:gd name="connsiteY7" fmla="*/ 306102 h 2407396"/>
                <a:gd name="connsiteX8" fmla="*/ 989452 w 989204"/>
                <a:gd name="connsiteY8" fmla="*/ 2387025 h 2407396"/>
                <a:gd name="connsiteX9" fmla="*/ 964706 w 989204"/>
                <a:gd name="connsiteY9" fmla="*/ 2407698 h 24073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989204" h="2407396">
                  <a:moveTo>
                    <a:pt x="501062" y="2239030"/>
                  </a:moveTo>
                  <a:cubicBezTo>
                    <a:pt x="500630" y="2233078"/>
                    <a:pt x="499881" y="2227113"/>
                    <a:pt x="498815" y="2221200"/>
                  </a:cubicBezTo>
                  <a:cubicBezTo>
                    <a:pt x="486468" y="2150780"/>
                    <a:pt x="431264" y="2095831"/>
                    <a:pt x="361746" y="2082506"/>
                  </a:cubicBezTo>
                  <a:lnTo>
                    <a:pt x="247" y="30327"/>
                  </a:lnTo>
                  <a:cubicBezTo>
                    <a:pt x="10920" y="21583"/>
                    <a:pt x="20514" y="11545"/>
                    <a:pt x="28902" y="301"/>
                  </a:cubicBezTo>
                  <a:lnTo>
                    <a:pt x="496480" y="170619"/>
                  </a:lnTo>
                  <a:cubicBezTo>
                    <a:pt x="496823" y="174617"/>
                    <a:pt x="497331" y="178627"/>
                    <a:pt x="497990" y="182599"/>
                  </a:cubicBezTo>
                  <a:cubicBezTo>
                    <a:pt x="509348" y="246952"/>
                    <a:pt x="559311" y="295544"/>
                    <a:pt x="622433" y="306102"/>
                  </a:cubicBezTo>
                  <a:lnTo>
                    <a:pt x="989452" y="2387025"/>
                  </a:lnTo>
                  <a:cubicBezTo>
                    <a:pt x="980416" y="2393066"/>
                    <a:pt x="972155" y="2399969"/>
                    <a:pt x="964706" y="2407698"/>
                  </a:cubicBezTo>
                  <a:close/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504E79C5-05F3-43C4-0267-D6297AA5BB26}"/>
                </a:ext>
              </a:extLst>
            </p:cNvPr>
            <p:cNvSpPr/>
            <p:nvPr/>
          </p:nvSpPr>
          <p:spPr>
            <a:xfrm flipV="1">
              <a:off x="5334583" y="1189172"/>
              <a:ext cx="110923" cy="110910"/>
            </a:xfrm>
            <a:custGeom>
              <a:avLst/>
              <a:gdLst>
                <a:gd name="connsiteX0" fmla="*/ 65465 w 110923"/>
                <a:gd name="connsiteY0" fmla="*/ 110134 h 110910"/>
                <a:gd name="connsiteX1" fmla="*/ 55706 w 110923"/>
                <a:gd name="connsiteY1" fmla="*/ 110997 h 110910"/>
                <a:gd name="connsiteX2" fmla="*/ 1340 w 110923"/>
                <a:gd name="connsiteY2" fmla="*/ 65540 h 110910"/>
                <a:gd name="connsiteX3" fmla="*/ 629 w 110923"/>
                <a:gd name="connsiteY3" fmla="*/ 61606 h 110910"/>
                <a:gd name="connsiteX4" fmla="*/ 46175 w 110923"/>
                <a:gd name="connsiteY4" fmla="*/ 945 h 110910"/>
                <a:gd name="connsiteX5" fmla="*/ 75274 w 110923"/>
                <a:gd name="connsiteY5" fmla="*/ 3572 h 110910"/>
                <a:gd name="connsiteX6" fmla="*/ 110401 w 110923"/>
                <a:gd name="connsiteY6" fmla="*/ 45908 h 110910"/>
                <a:gd name="connsiteX7" fmla="*/ 91607 w 110923"/>
                <a:gd name="connsiteY7" fmla="*/ 97469 h 110910"/>
                <a:gd name="connsiteX8" fmla="*/ 65465 w 110923"/>
                <a:gd name="connsiteY8" fmla="*/ 110134 h 110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10923" h="110910">
                  <a:moveTo>
                    <a:pt x="65465" y="110134"/>
                  </a:moveTo>
                  <a:cubicBezTo>
                    <a:pt x="62267" y="110692"/>
                    <a:pt x="58993" y="110997"/>
                    <a:pt x="55706" y="110997"/>
                  </a:cubicBezTo>
                  <a:cubicBezTo>
                    <a:pt x="29031" y="110997"/>
                    <a:pt x="6162" y="91872"/>
                    <a:pt x="1340" y="65540"/>
                  </a:cubicBezTo>
                  <a:lnTo>
                    <a:pt x="629" y="61606"/>
                  </a:lnTo>
                  <a:cubicBezTo>
                    <a:pt x="-2480" y="32773"/>
                    <a:pt x="17305" y="5996"/>
                    <a:pt x="46175" y="945"/>
                  </a:cubicBezTo>
                  <a:cubicBezTo>
                    <a:pt x="56086" y="-819"/>
                    <a:pt x="66277" y="171"/>
                    <a:pt x="75274" y="3572"/>
                  </a:cubicBezTo>
                  <a:cubicBezTo>
                    <a:pt x="93510" y="10336"/>
                    <a:pt x="106975" y="26580"/>
                    <a:pt x="110401" y="45908"/>
                  </a:cubicBezTo>
                  <a:cubicBezTo>
                    <a:pt x="113777" y="65083"/>
                    <a:pt x="106734" y="84359"/>
                    <a:pt x="91607" y="97469"/>
                  </a:cubicBezTo>
                  <a:cubicBezTo>
                    <a:pt x="83028" y="104486"/>
                    <a:pt x="74538" y="108547"/>
                    <a:pt x="65465" y="110134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F7D01B9-C9FD-BAEA-5634-33FE341B3CD7}"/>
                </a:ext>
              </a:extLst>
            </p:cNvPr>
            <p:cNvSpPr/>
            <p:nvPr/>
          </p:nvSpPr>
          <p:spPr>
            <a:xfrm flipV="1">
              <a:off x="5011133" y="3642866"/>
              <a:ext cx="1205" cy="545"/>
            </a:xfrm>
            <a:custGeom>
              <a:avLst/>
              <a:gdLst>
                <a:gd name="connsiteX0" fmla="*/ 268 w 1205"/>
                <a:gd name="connsiteY0" fmla="*/ 334 h 545"/>
                <a:gd name="connsiteX1" fmla="*/ 1473 w 1205"/>
                <a:gd name="connsiteY1" fmla="*/ 816 h 545"/>
                <a:gd name="connsiteX2" fmla="*/ 268 w 1205"/>
                <a:gd name="connsiteY2" fmla="*/ 880 h 5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205" h="545">
                  <a:moveTo>
                    <a:pt x="268" y="334"/>
                  </a:moveTo>
                  <a:lnTo>
                    <a:pt x="1473" y="816"/>
                  </a:lnTo>
                  <a:lnTo>
                    <a:pt x="268" y="880"/>
                  </a:lnTo>
                  <a:close/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49D54FC-9F98-3FC6-44F5-4F29DC3F5E43}"/>
                </a:ext>
              </a:extLst>
            </p:cNvPr>
            <p:cNvSpPr/>
            <p:nvPr/>
          </p:nvSpPr>
          <p:spPr>
            <a:xfrm flipV="1">
              <a:off x="4908404" y="3545095"/>
              <a:ext cx="113033" cy="113033"/>
            </a:xfrm>
            <a:custGeom>
              <a:avLst/>
              <a:gdLst>
                <a:gd name="connsiteX0" fmla="*/ 101409 w 113033"/>
                <a:gd name="connsiteY0" fmla="*/ 88924 h 113033"/>
                <a:gd name="connsiteX1" fmla="*/ 110597 w 113033"/>
                <a:gd name="connsiteY1" fmla="*/ 47541 h 113033"/>
                <a:gd name="connsiteX2" fmla="*/ 56155 w 113033"/>
                <a:gd name="connsiteY2" fmla="*/ 1639 h 113033"/>
                <a:gd name="connsiteX3" fmla="*/ 46371 w 113033"/>
                <a:gd name="connsiteY3" fmla="*/ 2477 h 113033"/>
                <a:gd name="connsiteX4" fmla="*/ 17551 w 113033"/>
                <a:gd name="connsiteY4" fmla="*/ 17274 h 113033"/>
                <a:gd name="connsiteX5" fmla="*/ 16548 w 113033"/>
                <a:gd name="connsiteY5" fmla="*/ 18061 h 113033"/>
                <a:gd name="connsiteX6" fmla="*/ 10647 w 113033"/>
                <a:gd name="connsiteY6" fmla="*/ 25117 h 113033"/>
                <a:gd name="connsiteX7" fmla="*/ 1205 w 113033"/>
                <a:gd name="connsiteY7" fmla="*/ 50497 h 113033"/>
                <a:gd name="connsiteX8" fmla="*/ 1726 w 113033"/>
                <a:gd name="connsiteY8" fmla="*/ 67642 h 113033"/>
                <a:gd name="connsiteX9" fmla="*/ 2487 w 113033"/>
                <a:gd name="connsiteY9" fmla="*/ 70320 h 113033"/>
                <a:gd name="connsiteX10" fmla="*/ 44442 w 113033"/>
                <a:gd name="connsiteY10" fmla="*/ 111183 h 113033"/>
                <a:gd name="connsiteX11" fmla="*/ 65584 w 113033"/>
                <a:gd name="connsiteY11" fmla="*/ 111792 h 113033"/>
                <a:gd name="connsiteX12" fmla="*/ 97767 w 113033"/>
                <a:gd name="connsiteY12" fmla="*/ 93099 h 113033"/>
                <a:gd name="connsiteX13" fmla="*/ 101409 w 113033"/>
                <a:gd name="connsiteY13" fmla="*/ 88924 h 113033"/>
                <a:gd name="connsiteX14" fmla="*/ 56789 w 113033"/>
                <a:gd name="connsiteY14" fmla="*/ 113366 h 113033"/>
                <a:gd name="connsiteX15" fmla="*/ 266 w 113033"/>
                <a:gd name="connsiteY15" fmla="*/ 56843 h 113033"/>
                <a:gd name="connsiteX16" fmla="*/ 56789 w 113033"/>
                <a:gd name="connsiteY16" fmla="*/ 332 h 113033"/>
                <a:gd name="connsiteX17" fmla="*/ 113300 w 113033"/>
                <a:gd name="connsiteY17" fmla="*/ 56843 h 113033"/>
                <a:gd name="connsiteX18" fmla="*/ 56789 w 113033"/>
                <a:gd name="connsiteY18" fmla="*/ 113366 h 1130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113033" h="113033">
                  <a:moveTo>
                    <a:pt x="101409" y="88924"/>
                  </a:moveTo>
                  <a:cubicBezTo>
                    <a:pt x="109924" y="76779"/>
                    <a:pt x="113186" y="62109"/>
                    <a:pt x="110597" y="47541"/>
                  </a:cubicBezTo>
                  <a:cubicBezTo>
                    <a:pt x="105876" y="20941"/>
                    <a:pt x="82970" y="1639"/>
                    <a:pt x="56155" y="1639"/>
                  </a:cubicBezTo>
                  <a:cubicBezTo>
                    <a:pt x="52792" y="1639"/>
                    <a:pt x="49416" y="1957"/>
                    <a:pt x="46371" y="2477"/>
                  </a:cubicBezTo>
                  <a:cubicBezTo>
                    <a:pt x="35964" y="4355"/>
                    <a:pt x="26345" y="9177"/>
                    <a:pt x="17551" y="17274"/>
                  </a:cubicBezTo>
                  <a:lnTo>
                    <a:pt x="16548" y="18061"/>
                  </a:lnTo>
                  <a:cubicBezTo>
                    <a:pt x="14238" y="20396"/>
                    <a:pt x="12259" y="22769"/>
                    <a:pt x="10647" y="25117"/>
                  </a:cubicBezTo>
                  <a:cubicBezTo>
                    <a:pt x="5533" y="32540"/>
                    <a:pt x="2348" y="41246"/>
                    <a:pt x="1205" y="50497"/>
                  </a:cubicBezTo>
                  <a:cubicBezTo>
                    <a:pt x="533" y="57312"/>
                    <a:pt x="596" y="62198"/>
                    <a:pt x="1726" y="67642"/>
                  </a:cubicBezTo>
                  <a:lnTo>
                    <a:pt x="2487" y="70320"/>
                  </a:lnTo>
                  <a:cubicBezTo>
                    <a:pt x="7551" y="91145"/>
                    <a:pt x="23642" y="106792"/>
                    <a:pt x="44442" y="111183"/>
                  </a:cubicBezTo>
                  <a:cubicBezTo>
                    <a:pt x="52932" y="112985"/>
                    <a:pt x="59607" y="112744"/>
                    <a:pt x="65584" y="111792"/>
                  </a:cubicBezTo>
                  <a:cubicBezTo>
                    <a:pt x="78224" y="109508"/>
                    <a:pt x="89505" y="102871"/>
                    <a:pt x="97767" y="93099"/>
                  </a:cubicBezTo>
                  <a:cubicBezTo>
                    <a:pt x="98655" y="91944"/>
                    <a:pt x="99632" y="90853"/>
                    <a:pt x="101409" y="88924"/>
                  </a:cubicBezTo>
                  <a:moveTo>
                    <a:pt x="56789" y="113366"/>
                  </a:moveTo>
                  <a:cubicBezTo>
                    <a:pt x="25571" y="113366"/>
                    <a:pt x="266" y="88061"/>
                    <a:pt x="266" y="56843"/>
                  </a:cubicBezTo>
                  <a:cubicBezTo>
                    <a:pt x="266" y="25637"/>
                    <a:pt x="25571" y="332"/>
                    <a:pt x="56789" y="332"/>
                  </a:cubicBezTo>
                  <a:cubicBezTo>
                    <a:pt x="87995" y="332"/>
                    <a:pt x="113300" y="25637"/>
                    <a:pt x="113300" y="56843"/>
                  </a:cubicBezTo>
                  <a:cubicBezTo>
                    <a:pt x="113300" y="88061"/>
                    <a:pt x="87995" y="113366"/>
                    <a:pt x="56789" y="113366"/>
                  </a:cubicBezTo>
                </a:path>
              </a:pathLst>
            </a:custGeom>
            <a:grpFill/>
            <a:ln w="12671" cap="flat">
              <a:solidFill>
                <a:schemeClr val="accent2">
                  <a:lumMod val="20000"/>
                  <a:lumOff val="80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pPr defTabSz="914377">
                <a:defRPr/>
              </a:pPr>
              <a:endParaRPr lang="en-NL">
                <a:solidFill>
                  <a:prstClr val="black"/>
                </a:solidFill>
                <a:latin typeface="Calibri"/>
              </a:endParaRPr>
            </a:p>
          </p:txBody>
        </p:sp>
      </p:grpSp>
      <p:pic>
        <p:nvPicPr>
          <p:cNvPr id="27" name="Graphic 26">
            <a:extLst>
              <a:ext uri="{FF2B5EF4-FFF2-40B4-BE49-F238E27FC236}">
                <a16:creationId xmlns:a16="http://schemas.microsoft.com/office/drawing/2014/main" id="{24D99B74-6926-82A8-469D-8AF0E5D6A5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403195" y="4273519"/>
            <a:ext cx="1314184" cy="1314184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6A9402AF-6387-9C18-EDFB-4062335F9C7C}"/>
              </a:ext>
            </a:extLst>
          </p:cNvPr>
          <p:cNvSpPr txBox="1"/>
          <p:nvPr/>
        </p:nvSpPr>
        <p:spPr>
          <a:xfrm>
            <a:off x="7944763" y="4681818"/>
            <a:ext cx="28886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R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0BEC084-C045-C9ED-D3A0-963B5220DA7A}"/>
              </a:ext>
            </a:extLst>
          </p:cNvPr>
          <p:cNvSpPr txBox="1"/>
          <p:nvPr/>
        </p:nvSpPr>
        <p:spPr>
          <a:xfrm>
            <a:off x="8447435" y="2767867"/>
            <a:ext cx="699422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Python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5DC2C4A-567D-37FD-CEE8-6ED687022949}"/>
              </a:ext>
            </a:extLst>
          </p:cNvPr>
          <p:cNvSpPr txBox="1"/>
          <p:nvPr/>
        </p:nvSpPr>
        <p:spPr>
          <a:xfrm>
            <a:off x="10531261" y="3806048"/>
            <a:ext cx="534377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JASP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E5B5F51-FCE6-7265-313B-A189D7DACFBA}"/>
              </a:ext>
            </a:extLst>
          </p:cNvPr>
          <p:cNvSpPr txBox="1"/>
          <p:nvPr/>
        </p:nvSpPr>
        <p:spPr>
          <a:xfrm>
            <a:off x="9684969" y="5562731"/>
            <a:ext cx="688586" cy="2974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>
              <a:defRPr/>
            </a:pP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</a:rPr>
              <a:t>Jamovi</a:t>
            </a:r>
          </a:p>
        </p:txBody>
      </p:sp>
    </p:spTree>
    <p:extLst>
      <p:ext uri="{BB962C8B-B14F-4D97-AF65-F5344CB8AC3E}">
        <p14:creationId xmlns:p14="http://schemas.microsoft.com/office/powerpoint/2010/main" val="46292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673571" y="2577497"/>
            <a:ext cx="8844859" cy="204099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  <a:defRPr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If the original dataset is in a proprietary format,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convert it to an open file format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.</a:t>
            </a:r>
            <a:endParaRPr lang="en-US" sz="3733" b="1">
              <a:solidFill>
                <a:srgbClr val="C00000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57348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CD4DC3-90F8-750E-ECDD-A5AA6CAA64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5D055CFE-852F-2513-4E7F-0DB7AD187B5D}"/>
              </a:ext>
            </a:extLst>
          </p:cNvPr>
          <p:cNvSpPr txBox="1">
            <a:spLocks/>
          </p:cNvSpPr>
          <p:nvPr/>
        </p:nvSpPr>
        <p:spPr>
          <a:xfrm>
            <a:off x="1756229" y="1578472"/>
            <a:ext cx="9202057" cy="37010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333" b="1">
                <a:solidFill>
                  <a:prstClr val="white"/>
                </a:solidFill>
                <a:latin typeface="Aptos" panose="02110004020202020204"/>
              </a:rPr>
              <a:t>Do you need to use proprietary tools?</a:t>
            </a:r>
          </a:p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333" b="1">
                <a:solidFill>
                  <a:prstClr val="white"/>
                </a:solidFill>
                <a:latin typeface="Aptos" panose="02110004020202020204"/>
              </a:rPr>
              <a:t>Any opportunities for using open tools?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3928D-5EA5-754F-AF28-6462D9965F91}"/>
              </a:ext>
            </a:extLst>
          </p:cNvPr>
          <p:cNvSpPr txBox="1">
            <a:spLocks/>
          </p:cNvSpPr>
          <p:nvPr/>
        </p:nvSpPr>
        <p:spPr>
          <a:xfrm>
            <a:off x="580571" y="558884"/>
            <a:ext cx="4136572" cy="101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333" b="1">
                <a:solidFill>
                  <a:srgbClr val="FF9A00"/>
                </a:solidFill>
                <a:latin typeface="Aptos" panose="02110004020202020204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6823934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CF3F0757-F9DC-8B7F-9837-7324ECFF31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9059" y="6393487"/>
            <a:ext cx="934695" cy="3828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3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568E00A-C469-E0AE-3A06-8AB0AA0DD08A}"/>
              </a:ext>
            </a:extLst>
          </p:cNvPr>
          <p:cNvSpPr txBox="1"/>
          <p:nvPr/>
        </p:nvSpPr>
        <p:spPr>
          <a:xfrm>
            <a:off x="3093724" y="3070381"/>
            <a:ext cx="26896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800" b="1">
                <a:solidFill>
                  <a:prstClr val="white"/>
                </a:solidFill>
                <a:latin typeface="Aptos" panose="020B00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Archive</a:t>
            </a:r>
            <a:endParaRPr lang="LID4096" sz="4800" b="1">
              <a:solidFill>
                <a:prstClr val="white"/>
              </a:solidFill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AB59D97-CF3A-DDFB-43D9-8D3770292D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95134" y="2627107"/>
            <a:ext cx="1778085" cy="1778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6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773194" y="2231921"/>
            <a:ext cx="8515457" cy="1931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Archiving data means keeping data to demonstrate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the integrity of research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D355E4-84F5-2C48-52C5-1B26C4B5D920}"/>
              </a:ext>
            </a:extLst>
          </p:cNvPr>
          <p:cNvSpPr txBox="1">
            <a:spLocks/>
          </p:cNvSpPr>
          <p:nvPr/>
        </p:nvSpPr>
        <p:spPr>
          <a:xfrm>
            <a:off x="773194" y="4759167"/>
            <a:ext cx="8079620" cy="11030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400" b="1">
                <a:solidFill>
                  <a:prstClr val="black">
                    <a:lumMod val="65000"/>
                    <a:lumOff val="35000"/>
                  </a:prstClr>
                </a:solidFill>
                <a:latin typeface="Aptos" panose="02110004020202020204"/>
              </a:rPr>
              <a:t>Typically, each publication requires an archival package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C09735-C3FE-D749-F65A-91C86F57550C}"/>
              </a:ext>
            </a:extLst>
          </p:cNvPr>
          <p:cNvSpPr txBox="1"/>
          <p:nvPr/>
        </p:nvSpPr>
        <p:spPr>
          <a:xfrm>
            <a:off x="2486780" y="6457892"/>
            <a:ext cx="9560077" cy="2974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Preserving Data |UU: uu.nl/en/research/research-data-management/guides/after-research/preserving-data</a:t>
            </a:r>
            <a:endParaRPr lang="en-NL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9746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661597" y="488023"/>
            <a:ext cx="5578011" cy="90083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Access to archival package is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limited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B9E38F-BE0E-4D66-8BFF-DEF07E682877}"/>
              </a:ext>
            </a:extLst>
          </p:cNvPr>
          <p:cNvSpPr txBox="1">
            <a:spLocks/>
          </p:cNvSpPr>
          <p:nvPr/>
        </p:nvSpPr>
        <p:spPr>
          <a:xfrm>
            <a:off x="522170" y="3135499"/>
            <a:ext cx="5765615" cy="148493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Accessed only when it’s need</a:t>
            </a:r>
            <a:br>
              <a:rPr lang="en-US" sz="2667" b="1">
                <a:solidFill>
                  <a:prstClr val="white"/>
                </a:solidFill>
                <a:latin typeface="Aptos" panose="02110004020202020204"/>
              </a:rPr>
            </a:br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(for example, an integrity audit)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EB018B1-29DE-9B43-2227-E2AB2E736766}"/>
              </a:ext>
            </a:extLst>
          </p:cNvPr>
          <p:cNvSpPr txBox="1">
            <a:spLocks/>
          </p:cNvSpPr>
          <p:nvPr/>
        </p:nvSpPr>
        <p:spPr>
          <a:xfrm>
            <a:off x="565243" y="4524360"/>
            <a:ext cx="5674365" cy="20039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/>
                </a:solidFill>
                <a:latin typeface="Aptos" panose="02110004020202020204"/>
              </a:rPr>
              <a:t>Usually stored in “colder storage” (cheaper storage but expensive transfers)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pic>
        <p:nvPicPr>
          <p:cNvPr id="1026" name="Picture 2" descr="black and silver door knob">
            <a:extLst>
              <a:ext uri="{FF2B5EF4-FFF2-40B4-BE49-F238E27FC236}">
                <a16:creationId xmlns:a16="http://schemas.microsoft.com/office/drawing/2014/main" id="{FDF6DE09-FC0C-F2F9-0922-FEED40385C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6287785" y="0"/>
            <a:ext cx="590421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726B99D-8A53-E439-3A14-2C0C5D2EB654}"/>
              </a:ext>
            </a:extLst>
          </p:cNvPr>
          <p:cNvSpPr txBox="1"/>
          <p:nvPr/>
        </p:nvSpPr>
        <p:spPr>
          <a:xfrm>
            <a:off x="7582327" y="6369977"/>
            <a:ext cx="4609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Photo by 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Jason Dent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 on 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>
                <a:solidFill>
                  <a:prstClr val="white">
                    <a:lumMod val="50000"/>
                  </a:prstClr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920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C2BB9A-2603-B8EF-81D1-1D94E0091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do RDM?</a:t>
            </a:r>
          </a:p>
        </p:txBody>
      </p:sp>
    </p:spTree>
    <p:extLst>
      <p:ext uri="{BB962C8B-B14F-4D97-AF65-F5344CB8AC3E}">
        <p14:creationId xmlns:p14="http://schemas.microsoft.com/office/powerpoint/2010/main" val="1541051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68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red and black logo&#10;&#10;Description automatically generated">
            <a:extLst>
              <a:ext uri="{FF2B5EF4-FFF2-40B4-BE49-F238E27FC236}">
                <a16:creationId xmlns:a16="http://schemas.microsoft.com/office/drawing/2014/main" id="{CF3F0757-F9DC-8B7F-9837-7324ECFF31D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209059" y="6393487"/>
            <a:ext cx="934695" cy="382807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62872FA5-0A8F-CEED-C5A9-7E17E67E86E8}"/>
              </a:ext>
            </a:extLst>
          </p:cNvPr>
          <p:cNvSpPr txBox="1">
            <a:spLocks/>
          </p:cNvSpPr>
          <p:nvPr/>
        </p:nvSpPr>
        <p:spPr>
          <a:xfrm>
            <a:off x="867143" y="289244"/>
            <a:ext cx="10075333" cy="71871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377">
              <a:defRPr/>
            </a:pPr>
            <a:endParaRPr lang="en-GB">
              <a:solidFill>
                <a:prstClr val="white"/>
              </a:solidFill>
              <a:latin typeface="Aptos Display" panose="02110004020202020204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36D19E4-9D0B-5326-A009-91DBCE1ABEE4}"/>
              </a:ext>
            </a:extLst>
          </p:cNvPr>
          <p:cNvSpPr txBox="1"/>
          <p:nvPr/>
        </p:nvSpPr>
        <p:spPr>
          <a:xfrm>
            <a:off x="2423922" y="3277268"/>
            <a:ext cx="452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4800" b="1">
                <a:solidFill>
                  <a:prstClr val="white"/>
                </a:solidFill>
                <a:latin typeface="Aptos" panose="020B00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Share &amp; Reuse</a:t>
            </a:r>
            <a:endParaRPr lang="LID4096" sz="4800" b="1">
              <a:solidFill>
                <a:prstClr val="white"/>
              </a:solidFill>
              <a:latin typeface="Aptos" panose="020B00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8F89FAF-865B-C36C-2E48-A154384022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189037" y="2730673"/>
            <a:ext cx="1954963" cy="1954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4012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762248" y="3167071"/>
            <a:ext cx="6131485" cy="99369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b="1">
                <a:solidFill>
                  <a:prstClr val="white"/>
                </a:solidFill>
                <a:latin typeface="Aptos" panose="02110004020202020204"/>
              </a:rPr>
              <a:t>The goal is to share data with others and future data users</a:t>
            </a:r>
            <a:r>
              <a:rPr lang="en-US" sz="3200" b="1">
                <a:solidFill>
                  <a:prstClr val="black"/>
                </a:solidFill>
                <a:latin typeface="Aptos" panose="02110004020202020204"/>
              </a:rPr>
              <a:t>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E5B7B3-2A27-C551-BD68-CD80F99287DB}"/>
              </a:ext>
            </a:extLst>
          </p:cNvPr>
          <p:cNvSpPr txBox="1"/>
          <p:nvPr/>
        </p:nvSpPr>
        <p:spPr>
          <a:xfrm>
            <a:off x="5447695" y="416076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14377"/>
            <a:endParaRPr lang="en-NL">
              <a:solidFill>
                <a:prstClr val="black"/>
              </a:solidFill>
              <a:latin typeface="Calibri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762AA0B-9771-F349-7BAB-7927A97942FE}"/>
              </a:ext>
            </a:extLst>
          </p:cNvPr>
          <p:cNvSpPr txBox="1">
            <a:spLocks/>
          </p:cNvSpPr>
          <p:nvPr/>
        </p:nvSpPr>
        <p:spPr>
          <a:xfrm>
            <a:off x="762247" y="482110"/>
            <a:ext cx="6429663" cy="19316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Creating a publication data package to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share your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90168F-B78D-BDB0-BC75-F7A7924488AA}"/>
              </a:ext>
            </a:extLst>
          </p:cNvPr>
          <p:cNvSpPr txBox="1">
            <a:spLocks/>
          </p:cNvSpPr>
          <p:nvPr/>
        </p:nvSpPr>
        <p:spPr>
          <a:xfrm>
            <a:off x="762247" y="4769743"/>
            <a:ext cx="6131487" cy="134586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200" b="1">
                <a:solidFill>
                  <a:prstClr val="white"/>
                </a:solidFill>
                <a:latin typeface="Aptos" panose="02110004020202020204"/>
              </a:rPr>
              <a:t>Anyone can access a publication package by default</a:t>
            </a:r>
          </a:p>
        </p:txBody>
      </p:sp>
      <p:pic>
        <p:nvPicPr>
          <p:cNvPr id="8" name="Picture 7" descr="A group of people eating pizza&#10;&#10;Description automatically generated">
            <a:extLst>
              <a:ext uri="{FF2B5EF4-FFF2-40B4-BE49-F238E27FC236}">
                <a16:creationId xmlns:a16="http://schemas.microsoft.com/office/drawing/2014/main" id="{C970751F-9856-B7AD-3030-9FB0E72C38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20000" y="0"/>
            <a:ext cx="457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580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1C1D6D-5641-BFC8-8FA2-78415115DF41}"/>
              </a:ext>
            </a:extLst>
          </p:cNvPr>
          <p:cNvSpPr txBox="1">
            <a:spLocks/>
          </p:cNvSpPr>
          <p:nvPr/>
        </p:nvSpPr>
        <p:spPr>
          <a:xfrm>
            <a:off x="6537271" y="978247"/>
            <a:ext cx="3116143" cy="104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75000"/>
                  </a:prstClr>
                </a:solidFill>
                <a:latin typeface="Aptos" panose="02110004020202020204"/>
              </a:rPr>
              <a:t>Archival Package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5FD072-7275-B732-09EC-561E128E35AE}"/>
              </a:ext>
            </a:extLst>
          </p:cNvPr>
          <p:cNvSpPr txBox="1">
            <a:spLocks/>
          </p:cNvSpPr>
          <p:nvPr/>
        </p:nvSpPr>
        <p:spPr>
          <a:xfrm>
            <a:off x="2538587" y="959417"/>
            <a:ext cx="3570924" cy="10414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75000"/>
                  </a:prstClr>
                </a:solidFill>
                <a:latin typeface="Aptos" panose="02110004020202020204"/>
              </a:rPr>
              <a:t>Publication Package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D820C565-4F9A-41DB-84B2-11C76D6A2394}"/>
              </a:ext>
            </a:extLst>
          </p:cNvPr>
          <p:cNvSpPr txBox="1">
            <a:spLocks/>
          </p:cNvSpPr>
          <p:nvPr/>
        </p:nvSpPr>
        <p:spPr>
          <a:xfrm>
            <a:off x="1103686" y="2165093"/>
            <a:ext cx="1098860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75000"/>
                  </a:prstClr>
                </a:solidFill>
                <a:latin typeface="Aptos" panose="02110004020202020204"/>
              </a:rPr>
              <a:t>Main Goal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5C450FE-0476-DF58-2C24-1E7FA2501442}"/>
              </a:ext>
            </a:extLst>
          </p:cNvPr>
          <p:cNvSpPr txBox="1">
            <a:spLocks/>
          </p:cNvSpPr>
          <p:nvPr/>
        </p:nvSpPr>
        <p:spPr>
          <a:xfrm>
            <a:off x="1098839" y="4141382"/>
            <a:ext cx="1592347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75000"/>
                  </a:prstClr>
                </a:solidFill>
                <a:latin typeface="Aptos" panose="02110004020202020204"/>
              </a:rPr>
              <a:t>Access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3EA9C0BE-E1BB-695F-B59D-5636669B00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35341" y="2673683"/>
            <a:ext cx="720000" cy="72000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75465514-2F17-A8A9-B7BF-F5CF4A731C5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006252" y="2627565"/>
            <a:ext cx="720000" cy="72000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762BED5-7090-2F4E-321F-6B3991D50955}"/>
              </a:ext>
            </a:extLst>
          </p:cNvPr>
          <p:cNvSpPr txBox="1">
            <a:spLocks/>
          </p:cNvSpPr>
          <p:nvPr/>
        </p:nvSpPr>
        <p:spPr>
          <a:xfrm>
            <a:off x="2843094" y="1865493"/>
            <a:ext cx="3116141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</a:rPr>
              <a:t>To share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B0ADFF2-D90F-DF29-4CB1-2E901B2676D2}"/>
              </a:ext>
            </a:extLst>
          </p:cNvPr>
          <p:cNvSpPr txBox="1">
            <a:spLocks/>
          </p:cNvSpPr>
          <p:nvPr/>
        </p:nvSpPr>
        <p:spPr>
          <a:xfrm>
            <a:off x="6599783" y="1865493"/>
            <a:ext cx="3116141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</a:rPr>
              <a:t>To demonstrate integrity 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A1ABF5C-9278-BAF9-01BB-EA6818A7E24E}"/>
              </a:ext>
            </a:extLst>
          </p:cNvPr>
          <p:cNvSpPr txBox="1">
            <a:spLocks/>
          </p:cNvSpPr>
          <p:nvPr/>
        </p:nvSpPr>
        <p:spPr>
          <a:xfrm>
            <a:off x="3591668" y="3573704"/>
            <a:ext cx="1592144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</a:rPr>
              <a:t>Public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BF007E8A-4F5A-0648-3245-0044DF5DE6D8}"/>
              </a:ext>
            </a:extLst>
          </p:cNvPr>
          <p:cNvSpPr txBox="1">
            <a:spLocks/>
          </p:cNvSpPr>
          <p:nvPr/>
        </p:nvSpPr>
        <p:spPr>
          <a:xfrm>
            <a:off x="7138607" y="3630750"/>
            <a:ext cx="1913469" cy="82247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</a:rPr>
              <a:t>Restricted </a:t>
            </a:r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323EA766-9303-C3BE-138D-A2F330EDA26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006252" y="4341180"/>
            <a:ext cx="720000" cy="720000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9671E6BB-7307-E185-2D27-F547CC7B2E8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35341" y="4366732"/>
            <a:ext cx="720000" cy="720000"/>
          </a:xfrm>
          <a:prstGeom prst="rect">
            <a:avLst/>
          </a:prstGeom>
        </p:spPr>
      </p:pic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AEED60BB-F23A-C238-D541-3DBF595A480D}"/>
              </a:ext>
            </a:extLst>
          </p:cNvPr>
          <p:cNvSpPr txBox="1">
            <a:spLocks/>
          </p:cNvSpPr>
          <p:nvPr/>
        </p:nvSpPr>
        <p:spPr>
          <a:xfrm>
            <a:off x="3591668" y="4963856"/>
            <a:ext cx="1549168" cy="59539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black">
                    <a:lumMod val="50000"/>
                    <a:lumOff val="50000"/>
                  </a:prstClr>
                </a:solidFill>
                <a:latin typeface="Aptos" panose="02110004020202020204"/>
              </a:rPr>
              <a:t>By default</a:t>
            </a:r>
          </a:p>
        </p:txBody>
      </p:sp>
    </p:spTree>
    <p:extLst>
      <p:ext uri="{BB962C8B-B14F-4D97-AF65-F5344CB8AC3E}">
        <p14:creationId xmlns:p14="http://schemas.microsoft.com/office/powerpoint/2010/main" val="284305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233101" y="1434185"/>
            <a:ext cx="9217184" cy="202965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You can deposit data in a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data repository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&amp;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connect your publication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.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9D48E856-9233-CA47-C0B6-209A413895D9}"/>
              </a:ext>
            </a:extLst>
          </p:cNvPr>
          <p:cNvSpPr txBox="1">
            <a:spLocks/>
          </p:cNvSpPr>
          <p:nvPr/>
        </p:nvSpPr>
        <p:spPr>
          <a:xfrm>
            <a:off x="1854220" y="3616202"/>
            <a:ext cx="6960789" cy="979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Your discipline may have specialized data repositories. Use 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re3data.org 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to find out.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A31BB97-7507-4219-65F9-31103913464C}"/>
              </a:ext>
            </a:extLst>
          </p:cNvPr>
          <p:cNvSpPr txBox="1">
            <a:spLocks/>
          </p:cNvSpPr>
          <p:nvPr/>
        </p:nvSpPr>
        <p:spPr>
          <a:xfrm>
            <a:off x="1836211" y="4832710"/>
            <a:ext cx="6960789" cy="9799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You can use generic repositories, such as 4TU.ResearchData &amp; </a:t>
            </a:r>
            <a:r>
              <a:rPr lang="en-US" sz="2667" b="1" err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Zenodo</a:t>
            </a:r>
            <a:r>
              <a:rPr lang="en-US" sz="2667" b="1">
                <a:solidFill>
                  <a:prstClr val="white">
                    <a:lumMod val="95000"/>
                  </a:prstClr>
                </a:solidFill>
                <a:latin typeface="Aptos" panose="02110004020202020204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2856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738364" y="673742"/>
            <a:ext cx="9217184" cy="1866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Remember to assign an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open license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when depositing your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6CEE68B-0BD2-6256-0113-34395CD4BE83}"/>
              </a:ext>
            </a:extLst>
          </p:cNvPr>
          <p:cNvSpPr txBox="1"/>
          <p:nvPr/>
        </p:nvSpPr>
        <p:spPr>
          <a:xfrm>
            <a:off x="3517831" y="5485969"/>
            <a:ext cx="1720109" cy="42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 defTabSz="914377">
              <a:lnSpc>
                <a:spcPct val="90000"/>
              </a:lnSpc>
              <a:spcAft>
                <a:spcPts val="800"/>
              </a:spcAft>
            </a:pP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CC BY 4.0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38B7573-7987-055C-61E7-ECC18175F7B5}"/>
              </a:ext>
            </a:extLst>
          </p:cNvPr>
          <p:cNvSpPr txBox="1"/>
          <p:nvPr/>
        </p:nvSpPr>
        <p:spPr>
          <a:xfrm>
            <a:off x="8371841" y="5480413"/>
            <a:ext cx="1307009" cy="42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 defTabSz="914377">
              <a:lnSpc>
                <a:spcPct val="90000"/>
              </a:lnSpc>
              <a:spcAft>
                <a:spcPts val="800"/>
              </a:spcAft>
            </a:pP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MIT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5A6F158-8D89-B71D-D010-D0410FE12FA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80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17831" y="3703000"/>
            <a:ext cx="1782968" cy="178296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818A568-38FD-CD6C-368B-935DCB5F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8133863" y="3965275"/>
            <a:ext cx="1782968" cy="9212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E83D9D-54C0-F0B6-57D6-C84B79D5FB51}"/>
              </a:ext>
            </a:extLst>
          </p:cNvPr>
          <p:cNvSpPr txBox="1"/>
          <p:nvPr/>
        </p:nvSpPr>
        <p:spPr>
          <a:xfrm>
            <a:off x="2720477" y="2974975"/>
            <a:ext cx="3377676" cy="759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defTabSz="914377">
              <a:lnSpc>
                <a:spcPct val="90000"/>
              </a:lnSpc>
              <a:spcAft>
                <a:spcPts val="800"/>
              </a:spcAft>
            </a:pP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Data, documentation, non-code materials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EFDCDC3-D69F-3715-E69F-CF44D1CEE522}"/>
              </a:ext>
            </a:extLst>
          </p:cNvPr>
          <p:cNvSpPr txBox="1"/>
          <p:nvPr/>
        </p:nvSpPr>
        <p:spPr>
          <a:xfrm>
            <a:off x="8498877" y="3123869"/>
            <a:ext cx="1052940" cy="4268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defTabSz="914377">
              <a:lnSpc>
                <a:spcPct val="90000"/>
              </a:lnSpc>
              <a:spcAft>
                <a:spcPts val="800"/>
              </a:spcAft>
            </a:pPr>
            <a:r>
              <a:rPr lang="en-US" sz="2400" b="1">
                <a:solidFill>
                  <a:prstClr val="white">
                    <a:lumMod val="95000"/>
                  </a:prstClr>
                </a:solidFill>
                <a:latin typeface="Aptos" panose="020B0004020202020204" pitchFamily="34" charset="0"/>
              </a:rPr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1174950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871731" y="1750454"/>
            <a:ext cx="8402427" cy="186695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Share your data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as openly as possible</a:t>
            </a:r>
            <a:r>
              <a:rPr lang="en-US" sz="3733" b="1">
                <a:solidFill>
                  <a:prstClr val="black"/>
                </a:solidFill>
                <a:latin typeface="Aptos" panose="02110004020202020204"/>
              </a:rPr>
              <a:t> </a:t>
            </a:r>
            <a:r>
              <a:rPr lang="en-US" sz="3733" b="1">
                <a:solidFill>
                  <a:srgbClr val="C00000"/>
                </a:solidFill>
                <a:latin typeface="Aptos" panose="02110004020202020204"/>
              </a:rPr>
              <a:t>as closed as necessary</a:t>
            </a:r>
            <a:endParaRPr lang="en-US" sz="3733" b="1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BB3D2FC-4146-2F79-2316-44D8225537FE}"/>
              </a:ext>
            </a:extLst>
          </p:cNvPr>
          <p:cNvSpPr txBox="1"/>
          <p:nvPr/>
        </p:nvSpPr>
        <p:spPr>
          <a:xfrm>
            <a:off x="3061903" y="6570741"/>
            <a:ext cx="9217184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 fontAlgn="base"/>
            <a:r>
              <a:rPr lang="en-US" sz="1067">
                <a:solidFill>
                  <a:prstClr val="black">
                    <a:lumMod val="50000"/>
                    <a:lumOff val="50000"/>
                  </a:prstClr>
                </a:solidFill>
                <a:latin typeface="Aptos" panose="020B00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 Data Management in Horizon 2020: ec.europa.eu/research/participants/data/ref/h2020/grants_manual/hi/oa_pilot/h2020-hi-oa-data-mgt_en.pdf</a:t>
            </a:r>
            <a:endParaRPr lang="en-US" sz="1067">
              <a:solidFill>
                <a:prstClr val="black">
                  <a:lumMod val="50000"/>
                  <a:lumOff val="50000"/>
                </a:prstClr>
              </a:solidFill>
              <a:latin typeface="Aptos" panose="020B0004020202020204" pitchFamily="34" charset="0"/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EAFE547-92FF-DFCD-E91F-CAD5FB346791}"/>
              </a:ext>
            </a:extLst>
          </p:cNvPr>
          <p:cNvSpPr txBox="1">
            <a:spLocks/>
          </p:cNvSpPr>
          <p:nvPr/>
        </p:nvSpPr>
        <p:spPr>
          <a:xfrm>
            <a:off x="2007198" y="3733525"/>
            <a:ext cx="7862517" cy="14857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prstClr val="white">
                    <a:lumMod val="75000"/>
                  </a:prstClr>
                </a:solidFill>
                <a:latin typeface="Aptos" panose="02110004020202020204"/>
              </a:rPr>
              <a:t>Privacy, intellectual property, or collaboration agreements may pose challenge </a:t>
            </a:r>
          </a:p>
        </p:txBody>
      </p:sp>
    </p:spTree>
    <p:extLst>
      <p:ext uri="{BB962C8B-B14F-4D97-AF65-F5344CB8AC3E}">
        <p14:creationId xmlns:p14="http://schemas.microsoft.com/office/powerpoint/2010/main" val="3145355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helf with jars of food&#10;&#10;Description automatically generated">
            <a:extLst>
              <a:ext uri="{FF2B5EF4-FFF2-40B4-BE49-F238E27FC236}">
                <a16:creationId xmlns:a16="http://schemas.microsoft.com/office/drawing/2014/main" id="{E27D0004-8037-81D9-8539-0A561C035D08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" y="44333"/>
            <a:ext cx="12192000" cy="6858000"/>
          </a:xfrm>
          <a:prstGeom prst="rect">
            <a:avLst/>
          </a:prstGeom>
        </p:spPr>
      </p:pic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B96CD3FC-CB51-DBF5-93A0-2C7A0AF2F7BE}"/>
              </a:ext>
            </a:extLst>
          </p:cNvPr>
          <p:cNvSpPr txBox="1">
            <a:spLocks/>
          </p:cNvSpPr>
          <p:nvPr/>
        </p:nvSpPr>
        <p:spPr>
          <a:xfrm>
            <a:off x="1084731" y="2562464"/>
            <a:ext cx="9067879" cy="26911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You might use your shared data in the future</a:t>
            </a:r>
            <a:endParaRPr lang="en-US" sz="5867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0C7D812-5A72-2BAF-D3B3-9EB3C89AA036}"/>
              </a:ext>
            </a:extLst>
          </p:cNvPr>
          <p:cNvSpPr txBox="1"/>
          <p:nvPr/>
        </p:nvSpPr>
        <p:spPr>
          <a:xfrm>
            <a:off x="6095999" y="641355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>
                <a:solidFill>
                  <a:prstClr val="white">
                    <a:lumMod val="75000"/>
                  </a:prstClr>
                </a:solidFill>
                <a:latin typeface="Calibri"/>
              </a:rPr>
              <a:t>Photo by </a:t>
            </a:r>
            <a:r>
              <a:rPr lang="en-US">
                <a:solidFill>
                  <a:prstClr val="white">
                    <a:lumMod val="75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Mehmet Uzut</a:t>
            </a:r>
            <a:r>
              <a:rPr lang="en-US">
                <a:solidFill>
                  <a:prstClr val="white">
                    <a:lumMod val="75000"/>
                  </a:prstClr>
                </a:solidFill>
                <a:latin typeface="Calibri"/>
              </a:rPr>
              <a:t> on </a:t>
            </a:r>
            <a:r>
              <a:rPr lang="en-US">
                <a:solidFill>
                  <a:prstClr val="white">
                    <a:lumMod val="75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>
                <a:solidFill>
                  <a:prstClr val="white">
                    <a:lumMod val="75000"/>
                  </a:prstClr>
                </a:solidFill>
                <a:latin typeface="Calibri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714750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93F471-F0DA-ABD5-CD60-FCFB2C417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C6F59E8B-3D1C-437E-4B69-39897F280308}"/>
              </a:ext>
            </a:extLst>
          </p:cNvPr>
          <p:cNvSpPr txBox="1">
            <a:spLocks/>
          </p:cNvSpPr>
          <p:nvPr/>
        </p:nvSpPr>
        <p:spPr>
          <a:xfrm>
            <a:off x="1979280" y="2429222"/>
            <a:ext cx="8233441" cy="22966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4800" b="1">
                <a:solidFill>
                  <a:prstClr val="white"/>
                </a:solidFill>
                <a:latin typeface="Aptos" panose="02110004020202020204"/>
              </a:rPr>
              <a:t>What would be your challenges for sharing and re-using data?</a:t>
            </a:r>
            <a:endParaRPr lang="en-US" sz="4800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0471B5-CB22-CEAD-A62B-240BAC22F43D}"/>
              </a:ext>
            </a:extLst>
          </p:cNvPr>
          <p:cNvSpPr txBox="1">
            <a:spLocks/>
          </p:cNvSpPr>
          <p:nvPr/>
        </p:nvSpPr>
        <p:spPr>
          <a:xfrm>
            <a:off x="1045029" y="1212027"/>
            <a:ext cx="4136572" cy="1019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333" b="1">
                <a:solidFill>
                  <a:srgbClr val="FF9A00"/>
                </a:solidFill>
                <a:latin typeface="Aptos" panose="02110004020202020204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26607474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A57A10E-5CA8-9473-C255-6AC0DF1E05CF}"/>
              </a:ext>
            </a:extLst>
          </p:cNvPr>
          <p:cNvSpPr txBox="1">
            <a:spLocks/>
          </p:cNvSpPr>
          <p:nvPr/>
        </p:nvSpPr>
        <p:spPr>
          <a:xfrm>
            <a:off x="736389" y="562776"/>
            <a:ext cx="4169440" cy="10628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5867" b="1">
                <a:solidFill>
                  <a:prstClr val="white"/>
                </a:solidFill>
                <a:latin typeface="Aptos" panose="02110004020202020204"/>
              </a:rPr>
              <a:t>Thank you</a:t>
            </a:r>
            <a:endParaRPr lang="en-US" sz="5867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FD38A6C-66D0-0EEF-7F5A-1C9051475DC7}"/>
              </a:ext>
            </a:extLst>
          </p:cNvPr>
          <p:cNvSpPr txBox="1"/>
          <p:nvPr/>
        </p:nvSpPr>
        <p:spPr>
          <a:xfrm>
            <a:off x="7151703" y="3437703"/>
            <a:ext cx="47935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377">
              <a:defRPr/>
            </a:pPr>
            <a:r>
              <a:rPr lang="en-US" sz="3200" b="1" err="1">
                <a:solidFill>
                  <a:srgbClr val="C00000"/>
                </a:solidFill>
                <a:latin typeface="Aptos" panose="020B0004020202020204" pitchFamily="34" charset="0"/>
              </a:rPr>
              <a:t>rdmsupport@tue.nl</a:t>
            </a:r>
            <a:endParaRPr lang="LID4096" sz="3200" b="1">
              <a:solidFill>
                <a:srgbClr val="C00000"/>
              </a:solidFill>
              <a:latin typeface="Aptos" panose="020B0004020202020204" pitchFamily="34" charset="0"/>
            </a:endParaRP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3604269-FBA6-4C49-4EEA-C145DBE4E35B}"/>
              </a:ext>
            </a:extLst>
          </p:cNvPr>
          <p:cNvSpPr txBox="1">
            <a:spLocks/>
          </p:cNvSpPr>
          <p:nvPr/>
        </p:nvSpPr>
        <p:spPr>
          <a:xfrm>
            <a:off x="1530837" y="2746378"/>
            <a:ext cx="5156409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Data Stewards | Intranet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F74D8894-82CC-B369-DC45-574F42C05A14}"/>
              </a:ext>
            </a:extLst>
          </p:cNvPr>
          <p:cNvSpPr txBox="1">
            <a:spLocks/>
          </p:cNvSpPr>
          <p:nvPr/>
        </p:nvSpPr>
        <p:spPr>
          <a:xfrm>
            <a:off x="1012161" y="1921210"/>
            <a:ext cx="4793555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More info on RDM</a:t>
            </a:r>
            <a:endParaRPr lang="en-US" sz="3733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10405AD4-D130-3C7C-0765-ED36683645C6}"/>
              </a:ext>
            </a:extLst>
          </p:cNvPr>
          <p:cNvSpPr txBox="1">
            <a:spLocks/>
          </p:cNvSpPr>
          <p:nvPr/>
        </p:nvSpPr>
        <p:spPr>
          <a:xfrm>
            <a:off x="1530836" y="3372036"/>
            <a:ext cx="5620867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TU/e Research Data Management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D07571-0CA4-F9E0-005B-0545DA388639}"/>
              </a:ext>
            </a:extLst>
          </p:cNvPr>
          <p:cNvSpPr txBox="1">
            <a:spLocks/>
          </p:cNvSpPr>
          <p:nvPr/>
        </p:nvSpPr>
        <p:spPr>
          <a:xfrm>
            <a:off x="874277" y="4643384"/>
            <a:ext cx="5069324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Create a DMP/ ERB</a:t>
            </a:r>
            <a:endParaRPr lang="en-US" sz="3733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18ABCF3C-CF54-FCDE-B223-41F79CC16886}"/>
              </a:ext>
            </a:extLst>
          </p:cNvPr>
          <p:cNvSpPr txBox="1">
            <a:spLocks/>
          </p:cNvSpPr>
          <p:nvPr/>
        </p:nvSpPr>
        <p:spPr>
          <a:xfrm>
            <a:off x="1530837" y="5505465"/>
            <a:ext cx="5156409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Research Cockpit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F8E84512-D0F7-7DE6-65A9-222C9229BBF7}"/>
              </a:ext>
            </a:extLst>
          </p:cNvPr>
          <p:cNvSpPr txBox="1">
            <a:spLocks/>
          </p:cNvSpPr>
          <p:nvPr/>
        </p:nvSpPr>
        <p:spPr>
          <a:xfrm>
            <a:off x="1530836" y="3948668"/>
            <a:ext cx="5620867" cy="61555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667" b="1">
                <a:solidFill>
                  <a:srgbClr val="C00000"/>
                </a:solidFill>
                <a:latin typeface="Aptos" panose="02110004020202020204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Search Storage | Storage Searcher</a:t>
            </a:r>
            <a:endParaRPr lang="en-US" sz="2667" b="1">
              <a:solidFill>
                <a:srgbClr val="C00000"/>
              </a:solidFill>
              <a:latin typeface="Aptos" panose="02110004020202020204"/>
            </a:endParaRP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EDFA6FB-DBAE-2603-1A51-4877447A5993}"/>
              </a:ext>
            </a:extLst>
          </p:cNvPr>
          <p:cNvSpPr txBox="1">
            <a:spLocks/>
          </p:cNvSpPr>
          <p:nvPr/>
        </p:nvSpPr>
        <p:spPr>
          <a:xfrm>
            <a:off x="7594389" y="1921210"/>
            <a:ext cx="3908183" cy="67238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Contact Data Steward</a:t>
            </a:r>
            <a:endParaRPr lang="en-US" sz="3733" b="1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945241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>
            <a:extLst>
              <a:ext uri="{FF2B5EF4-FFF2-40B4-BE49-F238E27FC236}">
                <a16:creationId xmlns:a16="http://schemas.microsoft.com/office/drawing/2014/main" id="{84AC9455-7927-A581-8304-8E7EDA2AEC41}"/>
              </a:ext>
            </a:extLst>
          </p:cNvPr>
          <p:cNvSpPr txBox="1">
            <a:spLocks/>
          </p:cNvSpPr>
          <p:nvPr/>
        </p:nvSpPr>
        <p:spPr>
          <a:xfrm>
            <a:off x="2294686" y="2356991"/>
            <a:ext cx="8810431" cy="282450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lang="en-US" sz="3733" b="1">
              <a:solidFill>
                <a:prstClr val="black"/>
              </a:solidFill>
              <a:latin typeface="Aptos" panose="0211000402020202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F3D913-8881-2A42-C321-D024392259B5}"/>
              </a:ext>
            </a:extLst>
          </p:cNvPr>
          <p:cNvSpPr txBox="1">
            <a:spLocks/>
          </p:cNvSpPr>
          <p:nvPr/>
        </p:nvSpPr>
        <p:spPr>
          <a:xfrm>
            <a:off x="2294685" y="1126790"/>
            <a:ext cx="8198747" cy="83527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Policy, regulations, requirements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DA18F247-35FB-CBE0-7027-C13C42002DB9}"/>
              </a:ext>
            </a:extLst>
          </p:cNvPr>
          <p:cNvSpPr txBox="1">
            <a:spLocks/>
          </p:cNvSpPr>
          <p:nvPr/>
        </p:nvSpPr>
        <p:spPr>
          <a:xfrm>
            <a:off x="1598851" y="3758020"/>
            <a:ext cx="2986567" cy="108730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Code of Conduct for Research Integrity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1059054-901C-5E58-AE3E-838BDDCA080E}"/>
              </a:ext>
            </a:extLst>
          </p:cNvPr>
          <p:cNvSpPr txBox="1">
            <a:spLocks/>
          </p:cNvSpPr>
          <p:nvPr/>
        </p:nvSpPr>
        <p:spPr>
          <a:xfrm>
            <a:off x="8877973" y="3676860"/>
            <a:ext cx="1124687" cy="675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GDPR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015370F-C95E-D78D-78D4-DAE0AAD20D48}"/>
              </a:ext>
            </a:extLst>
          </p:cNvPr>
          <p:cNvSpPr txBox="1">
            <a:spLocks/>
          </p:cNvSpPr>
          <p:nvPr/>
        </p:nvSpPr>
        <p:spPr>
          <a:xfrm>
            <a:off x="4890547" y="3702276"/>
            <a:ext cx="2986568" cy="675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Funder Requirements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85BABEB-9527-1AC8-35C4-FC149ACD8B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419" y="2982454"/>
            <a:ext cx="762495" cy="76249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8899F9DB-1CCB-07C4-9FC1-E937F9FC47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23386" y="2967381"/>
            <a:ext cx="762495" cy="76249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4E5339BA-3BD1-5E46-0B80-501FDD0B9045}"/>
              </a:ext>
            </a:extLst>
          </p:cNvPr>
          <p:cNvSpPr txBox="1"/>
          <p:nvPr/>
        </p:nvSpPr>
        <p:spPr>
          <a:xfrm>
            <a:off x="2755632" y="6314011"/>
            <a:ext cx="9405256" cy="111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Code of Conduct for Research Integrity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nwo.nl/en/</a:t>
            </a:r>
            <a:r>
              <a:rPr lang="en-NL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netherlands</a:t>
            </a: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-code-conduct-research-integrity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NWO Grant Rules: 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nwo.nl/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-grant-rules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NL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EC15E37-CD7A-8B84-9BE6-3AAB0007554C}"/>
              </a:ext>
            </a:extLst>
          </p:cNvPr>
          <p:cNvPicPr>
            <a:picLocks noChangeAspect="1"/>
          </p:cNvPicPr>
          <p:nvPr/>
        </p:nvPicPr>
        <p:blipFill>
          <a:blip r:embed="rId9">
            <a:alphaModFix amt="50000"/>
          </a:blip>
          <a:stretch>
            <a:fillRect/>
          </a:stretch>
        </p:blipFill>
        <p:spPr>
          <a:xfrm>
            <a:off x="4890547" y="4386795"/>
            <a:ext cx="531247" cy="860471"/>
          </a:xfrm>
          <a:prstGeom prst="rect">
            <a:avLst/>
          </a:prstGeom>
        </p:spPr>
      </p:pic>
      <p:pic>
        <p:nvPicPr>
          <p:cNvPr id="11266" name="Picture 2">
            <a:extLst>
              <a:ext uri="{FF2B5EF4-FFF2-40B4-BE49-F238E27FC236}">
                <a16:creationId xmlns:a16="http://schemas.microsoft.com/office/drawing/2014/main" id="{2B8EFDAA-ED5A-EAEE-EAD0-CD30ECD34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642330" y="4351921"/>
            <a:ext cx="2325333" cy="61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7AAD82E2-36E3-ECD2-7FB2-081E7E74FBCB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051822" y="3028811"/>
            <a:ext cx="675061" cy="675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607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766A762-3E0D-7568-87E6-D07EAC962ADA}"/>
              </a:ext>
            </a:extLst>
          </p:cNvPr>
          <p:cNvSpPr txBox="1"/>
          <p:nvPr/>
        </p:nvSpPr>
        <p:spPr>
          <a:xfrm>
            <a:off x="737667" y="614721"/>
            <a:ext cx="10020244" cy="12416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Icons in this slide deck are from </a:t>
            </a:r>
            <a:r>
              <a:rPr lang="en-US" sz="1867" err="1">
                <a:solidFill>
                  <a:prstClr val="white">
                    <a:lumMod val="95000"/>
                  </a:prstClr>
                </a:solidFill>
                <a:latin typeface="Calibri"/>
              </a:rPr>
              <a:t>Lucide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, open-source icon library (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https://lucide.dev/icons/rainbow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)</a:t>
            </a:r>
          </a:p>
          <a:p>
            <a:pPr marL="228594" indent="-228594" defTabSz="914377">
              <a:buFont typeface="Arial" panose="020B0604020202020204" pitchFamily="34" charset="0"/>
              <a:buChar char="•"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Image are from: </a:t>
            </a:r>
          </a:p>
          <a:p>
            <a:pPr marL="685783" lvl="1" indent="-228594" defTabSz="914377">
              <a:buFont typeface="Arial" panose="020B0604020202020204" pitchFamily="34" charset="0"/>
              <a:buChar char="•"/>
            </a:pPr>
            <a:r>
              <a:rPr lang="en-US" sz="1867" err="1">
                <a:solidFill>
                  <a:prstClr val="white">
                    <a:lumMod val="95000"/>
                  </a:prstClr>
                </a:solidFill>
                <a:latin typeface="Calibri"/>
              </a:rPr>
              <a:t>Unsplash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: 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  <a:hlinkClick r:id="rId3"/>
              </a:rPr>
              <a:t>https://unsplash.com/</a:t>
            </a:r>
            <a:endParaRPr lang="en-US" sz="1867">
              <a:solidFill>
                <a:prstClr val="white">
                  <a:lumMod val="95000"/>
                </a:prstClr>
              </a:solidFill>
              <a:latin typeface="Calibri"/>
            </a:endParaRPr>
          </a:p>
          <a:p>
            <a:pPr marL="685783" lvl="1" indent="-228594" defTabSz="914377">
              <a:buFont typeface="Arial" panose="020B0604020202020204" pitchFamily="34" charset="0"/>
              <a:buChar char="•"/>
            </a:pP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</a:rPr>
              <a:t>Turing Way: </a:t>
            </a:r>
            <a:r>
              <a:rPr lang="en-US" sz="1867">
                <a:solidFill>
                  <a:prstClr val="white">
                    <a:lumMod val="95000"/>
                  </a:prstClr>
                </a:solidFill>
                <a:latin typeface="Calibri"/>
                <a:hlinkClick r:id="rId4"/>
              </a:rPr>
              <a:t>https://book.the-turing-way.org</a:t>
            </a:r>
            <a:endParaRPr lang="en-US" sz="1867">
              <a:solidFill>
                <a:prstClr val="white">
                  <a:lumMod val="9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64374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B0AEDC-DA03-A8C5-EA8C-BBB0245E82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A4CEAF-E440-30B9-F4A2-26602541D992}"/>
              </a:ext>
            </a:extLst>
          </p:cNvPr>
          <p:cNvSpPr txBox="1">
            <a:spLocks/>
          </p:cNvSpPr>
          <p:nvPr/>
        </p:nvSpPr>
        <p:spPr>
          <a:xfrm>
            <a:off x="1283567" y="1961714"/>
            <a:ext cx="4067487" cy="2824500"/>
          </a:xfrm>
          <a:prstGeom prst="rect">
            <a:avLst/>
          </a:prstGeom>
          <a:noFill/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3733" b="1">
                <a:solidFill>
                  <a:srgbClr val="DB0500"/>
                </a:solidFill>
                <a:latin typeface="Aptos" panose="02110004020202020204"/>
              </a:rPr>
              <a:t>Benefit for you </a:t>
            </a:r>
            <a:r>
              <a:rPr lang="en-US" sz="3733" b="1">
                <a:solidFill>
                  <a:prstClr val="white"/>
                </a:solidFill>
                <a:latin typeface="Aptos" panose="02110004020202020204"/>
              </a:rPr>
              <a:t>and the research community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3EA452AD-55E5-34DB-A893-79580AF7BF16}"/>
              </a:ext>
            </a:extLst>
          </p:cNvPr>
          <p:cNvSpPr txBox="1">
            <a:spLocks/>
          </p:cNvSpPr>
          <p:nvPr/>
        </p:nvSpPr>
        <p:spPr>
          <a:xfrm>
            <a:off x="7458260" y="984016"/>
            <a:ext cx="3098904" cy="5982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Less likely to lose data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B9470976-B8FF-A6CC-07B1-8B40465167B5}"/>
              </a:ext>
            </a:extLst>
          </p:cNvPr>
          <p:cNvSpPr txBox="1">
            <a:spLocks/>
          </p:cNvSpPr>
          <p:nvPr/>
        </p:nvSpPr>
        <p:spPr>
          <a:xfrm>
            <a:off x="7458261" y="3345466"/>
            <a:ext cx="3874759" cy="675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Fight against scientific fraud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6E7E28F8-648C-848B-5B67-181755C072C3}"/>
              </a:ext>
            </a:extLst>
          </p:cNvPr>
          <p:cNvSpPr txBox="1">
            <a:spLocks/>
          </p:cNvSpPr>
          <p:nvPr/>
        </p:nvSpPr>
        <p:spPr>
          <a:xfrm>
            <a:off x="7458260" y="2062014"/>
            <a:ext cx="2986568" cy="675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Recognition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783A250-C350-A536-C9E3-D006C2858D4F}"/>
              </a:ext>
            </a:extLst>
          </p:cNvPr>
          <p:cNvSpPr txBox="1"/>
          <p:nvPr/>
        </p:nvSpPr>
        <p:spPr>
          <a:xfrm>
            <a:off x="2755632" y="6314011"/>
            <a:ext cx="9405256" cy="11179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377"/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Code of Conduct for Research Integrity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</a:t>
            </a: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nwo.nl/en/</a:t>
            </a:r>
            <a:r>
              <a:rPr lang="en-NL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netherlands</a:t>
            </a:r>
            <a:r>
              <a:rPr lang="en-NL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-code-conduct-research-integrity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</a:rPr>
              <a:t>NWO Grant Rules: 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nwo.nl/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sz="1333" err="1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nwo</a:t>
            </a:r>
            <a:r>
              <a:rPr lang="en-US" sz="1333">
                <a:solidFill>
                  <a:prstClr val="black">
                    <a:lumMod val="50000"/>
                    <a:lumOff val="50000"/>
                  </a:prstClr>
                </a:solidFill>
                <a:latin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-grant-rules</a:t>
            </a:r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US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  <a:p>
            <a:pPr algn="r" defTabSz="914377"/>
            <a:endParaRPr lang="en-NL" sz="1333">
              <a:solidFill>
                <a:prstClr val="black">
                  <a:lumMod val="50000"/>
                  <a:lumOff val="50000"/>
                </a:prstClr>
              </a:solidFill>
              <a:latin typeface="Calibri"/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5A97DD8-236C-7E75-3273-EC7AFFAE96D8}"/>
              </a:ext>
            </a:extLst>
          </p:cNvPr>
          <p:cNvSpPr txBox="1">
            <a:spLocks/>
          </p:cNvSpPr>
          <p:nvPr/>
        </p:nvSpPr>
        <p:spPr>
          <a:xfrm>
            <a:off x="7458261" y="4333940"/>
            <a:ext cx="3874759" cy="67506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377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-US" sz="2133" b="1">
                <a:solidFill>
                  <a:prstClr val="white"/>
                </a:solidFill>
                <a:latin typeface="Aptos" panose="02110004020202020204"/>
              </a:rPr>
              <a:t>More efficient &amp; sustainable science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4F938BC4-D3BF-095E-B2CA-0689389DAE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428153" y="2062014"/>
            <a:ext cx="762495" cy="762495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8CF7A1AF-74EC-9688-8153-11BC60238CF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508352" y="894841"/>
            <a:ext cx="708105" cy="708105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928815CF-3EA6-710B-AD0F-EF3085F21529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492167" y="3345466"/>
            <a:ext cx="697564" cy="697564"/>
          </a:xfrm>
          <a:prstGeom prst="rect">
            <a:avLst/>
          </a:prstGeom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7A20335D-DEF2-EAC0-1B5B-200FCB113DF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428153" y="4604167"/>
            <a:ext cx="761579" cy="7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56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287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2_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3.xml><?xml version="1.0" encoding="utf-8"?>
<a:theme xmlns:a="http://schemas.openxmlformats.org/drawingml/2006/main" name="3_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4.xml><?xml version="1.0" encoding="utf-8"?>
<a:theme xmlns:a="http://schemas.openxmlformats.org/drawingml/2006/main" name="4_Kantoorthema">
  <a:themeElements>
    <a:clrScheme name="TUe_PPT_V2">
      <a:dk1>
        <a:sysClr val="windowText" lastClr="000000"/>
      </a:dk1>
      <a:lt1>
        <a:sysClr val="window" lastClr="FFFFFF"/>
      </a:lt1>
      <a:dk2>
        <a:srgbClr val="C81919"/>
      </a:dk2>
      <a:lt2>
        <a:srgbClr val="101073"/>
      </a:lt2>
      <a:accent1>
        <a:srgbClr val="C81919"/>
      </a:accent1>
      <a:accent2>
        <a:srgbClr val="9E9EB1"/>
      </a:accent2>
      <a:accent3>
        <a:srgbClr val="0092B5"/>
      </a:accent3>
      <a:accent4>
        <a:srgbClr val="FF9A00"/>
      </a:accent4>
      <a:accent5>
        <a:srgbClr val="101073"/>
      </a:accent5>
      <a:accent6>
        <a:srgbClr val="CEDF00"/>
      </a:accent6>
      <a:hlink>
        <a:srgbClr val="0563C1"/>
      </a:hlink>
      <a:folHlink>
        <a:srgbClr val="954F72"/>
      </a:folHlink>
    </a:clrScheme>
    <a:fontScheme name="TUe_Calibri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Kantoor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Ue_16x9.potx" id="{9370F84E-7576-4FDA-B736-A09996DF8429}" vid="{ED81D3C9-A1FB-4E5B-AF38-E92F700A58FD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2146</Words>
  <Application>Microsoft Macintosh PowerPoint</Application>
  <PresentationFormat>Widescreen</PresentationFormat>
  <Paragraphs>359</Paragraphs>
  <Slides>70</Slides>
  <Notes>42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70</vt:i4>
      </vt:variant>
    </vt:vector>
  </HeadingPairs>
  <TitlesOfParts>
    <vt:vector size="79" baseType="lpstr">
      <vt:lpstr>Aptos</vt:lpstr>
      <vt:lpstr>Aptos Display</vt:lpstr>
      <vt:lpstr>Arial</vt:lpstr>
      <vt:lpstr>Calibri</vt:lpstr>
      <vt:lpstr>Fira Code</vt:lpstr>
      <vt:lpstr>Office Theme</vt:lpstr>
      <vt:lpstr>2_Kantoorthema</vt:lpstr>
      <vt:lpstr>3_Kantoorthema</vt:lpstr>
      <vt:lpstr>4_Kantoorthema</vt:lpstr>
      <vt:lpstr>Research Data Management</vt:lpstr>
      <vt:lpstr>Data Stewards can help you</vt:lpstr>
      <vt:lpstr>PowerPoint Presentation</vt:lpstr>
      <vt:lpstr>PowerPoint Presentation</vt:lpstr>
      <vt:lpstr>PowerPoint Presentation</vt:lpstr>
      <vt:lpstr>Why do RDM?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data is data anyone can freely access, use, modify, and share for any purpose</vt:lpstr>
      <vt:lpstr>Not all data can be shared freely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Storage options at TU/e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Sunami, Nami</dc:creator>
  <cp:lastModifiedBy>Sunami, Nami</cp:lastModifiedBy>
  <cp:revision>5</cp:revision>
  <dcterms:created xsi:type="dcterms:W3CDTF">2024-11-18T13:10:54Z</dcterms:created>
  <dcterms:modified xsi:type="dcterms:W3CDTF">2024-11-18T13:23:10Z</dcterms:modified>
</cp:coreProperties>
</file>